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5972" r:id="rId5"/>
    <p:sldId id="5973" r:id="rId6"/>
    <p:sldId id="5974" r:id="rId7"/>
    <p:sldId id="6056" r:id="rId8"/>
    <p:sldId id="5992" r:id="rId9"/>
    <p:sldId id="5975" r:id="rId10"/>
    <p:sldId id="5976" r:id="rId11"/>
    <p:sldId id="5977" r:id="rId12"/>
    <p:sldId id="5978" r:id="rId13"/>
    <p:sldId id="5979" r:id="rId14"/>
    <p:sldId id="5982" r:id="rId15"/>
    <p:sldId id="5993" r:id="rId16"/>
    <p:sldId id="5995" r:id="rId17"/>
    <p:sldId id="5994" r:id="rId18"/>
    <p:sldId id="5999" r:id="rId19"/>
    <p:sldId id="6000" r:id="rId20"/>
    <p:sldId id="6009" r:id="rId21"/>
    <p:sldId id="6024" r:id="rId22"/>
    <p:sldId id="6026" r:id="rId23"/>
    <p:sldId id="6013" r:id="rId24"/>
    <p:sldId id="6034" r:id="rId25"/>
    <p:sldId id="6004" r:id="rId26"/>
    <p:sldId id="6015" r:id="rId27"/>
    <p:sldId id="6014" r:id="rId28"/>
    <p:sldId id="6038" r:id="rId29"/>
    <p:sldId id="6039" r:id="rId30"/>
    <p:sldId id="6017" r:id="rId31"/>
    <p:sldId id="6037" r:id="rId32"/>
    <p:sldId id="6040" r:id="rId33"/>
    <p:sldId id="6041" r:id="rId34"/>
    <p:sldId id="6028" r:id="rId35"/>
    <p:sldId id="6029" r:id="rId36"/>
    <p:sldId id="6033" r:id="rId37"/>
    <p:sldId id="6018" r:id="rId38"/>
    <p:sldId id="6049" r:id="rId39"/>
    <p:sldId id="6055" r:id="rId40"/>
    <p:sldId id="6046" r:id="rId41"/>
    <p:sldId id="6052" r:id="rId42"/>
    <p:sldId id="6022" r:id="rId43"/>
    <p:sldId id="6005" r:id="rId44"/>
    <p:sldId id="6053" r:id="rId45"/>
    <p:sldId id="5980" r:id="rId46"/>
    <p:sldId id="6050" r:id="rId47"/>
    <p:sldId id="5981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andro Trovato" initials="AT" lastIdx="1" clrIdx="0">
    <p:extLst>
      <p:ext uri="{19B8F6BF-5375-455C-9EA6-DF929625EA0E}">
        <p15:presenceInfo xmlns:p15="http://schemas.microsoft.com/office/powerpoint/2012/main" userId="S-1-5-21-3216829886-3368382442-287413647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5" autoAdjust="0"/>
    <p:restoredTop sz="69864"/>
  </p:normalViewPr>
  <p:slideViewPr>
    <p:cSldViewPr snapToGrid="0">
      <p:cViewPr varScale="1">
        <p:scale>
          <a:sx n="87" d="100"/>
          <a:sy n="87" d="100"/>
        </p:scale>
        <p:origin x="110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decir Carvalho" userId="7692aa807c9ce50e" providerId="LiveId" clId="{7B02ADC9-2F66-C442-A0BC-2576130B37A1}"/>
    <pc:docChg chg="undo custSel mod addSld delSld modSld">
      <pc:chgData name="Valdecir Carvalho" userId="7692aa807c9ce50e" providerId="LiveId" clId="{7B02ADC9-2F66-C442-A0BC-2576130B37A1}" dt="2019-04-10T02:23:22.326" v="569" actId="2696"/>
      <pc:docMkLst>
        <pc:docMk/>
      </pc:docMkLst>
      <pc:sldChg chg="addSp modSp">
        <pc:chgData name="Valdecir Carvalho" userId="7692aa807c9ce50e" providerId="LiveId" clId="{7B02ADC9-2F66-C442-A0BC-2576130B37A1}" dt="2019-04-10T01:07:21.855" v="177" actId="167"/>
        <pc:sldMkLst>
          <pc:docMk/>
          <pc:sldMk cId="2947027903" sldId="6004"/>
        </pc:sldMkLst>
        <pc:picChg chg="add mod">
          <ac:chgData name="Valdecir Carvalho" userId="7692aa807c9ce50e" providerId="LiveId" clId="{7B02ADC9-2F66-C442-A0BC-2576130B37A1}" dt="2019-04-10T01:07:21.855" v="177" actId="167"/>
          <ac:picMkLst>
            <pc:docMk/>
            <pc:sldMk cId="2947027903" sldId="6004"/>
            <ac:picMk id="5" creationId="{FC987603-8A6B-F144-8CA1-2D8B3FABF189}"/>
          </ac:picMkLst>
        </pc:picChg>
      </pc:sldChg>
      <pc:sldChg chg="del">
        <pc:chgData name="Valdecir Carvalho" userId="7692aa807c9ce50e" providerId="LiveId" clId="{7B02ADC9-2F66-C442-A0BC-2576130B37A1}" dt="2019-04-10T00:34:01.328" v="12" actId="2696"/>
        <pc:sldMkLst>
          <pc:docMk/>
          <pc:sldMk cId="1154799330" sldId="6011"/>
        </pc:sldMkLst>
      </pc:sldChg>
      <pc:sldChg chg="del">
        <pc:chgData name="Valdecir Carvalho" userId="7692aa807c9ce50e" providerId="LiveId" clId="{7B02ADC9-2F66-C442-A0BC-2576130B37A1}" dt="2019-04-10T00:32:28.555" v="10" actId="2696"/>
        <pc:sldMkLst>
          <pc:docMk/>
          <pc:sldMk cId="508809837" sldId="6012"/>
        </pc:sldMkLst>
      </pc:sldChg>
      <pc:sldChg chg="addSp delSp modSp">
        <pc:chgData name="Valdecir Carvalho" userId="7692aa807c9ce50e" providerId="LiveId" clId="{7B02ADC9-2F66-C442-A0BC-2576130B37A1}" dt="2019-04-10T01:54:43.125" v="194" actId="167"/>
        <pc:sldMkLst>
          <pc:docMk/>
          <pc:sldMk cId="4171612644" sldId="6014"/>
        </pc:sldMkLst>
        <pc:picChg chg="add del mod">
          <ac:chgData name="Valdecir Carvalho" userId="7692aa807c9ce50e" providerId="LiveId" clId="{7B02ADC9-2F66-C442-A0BC-2576130B37A1}" dt="2019-04-10T01:48:08.196" v="182" actId="478"/>
          <ac:picMkLst>
            <pc:docMk/>
            <pc:sldMk cId="4171612644" sldId="6014"/>
            <ac:picMk id="6" creationId="{1E3FB65E-5951-324D-B209-B7E832C39D9D}"/>
          </ac:picMkLst>
        </pc:picChg>
        <pc:picChg chg="add del mod">
          <ac:chgData name="Valdecir Carvalho" userId="7692aa807c9ce50e" providerId="LiveId" clId="{7B02ADC9-2F66-C442-A0BC-2576130B37A1}" dt="2019-04-10T01:49:14.702" v="188" actId="478"/>
          <ac:picMkLst>
            <pc:docMk/>
            <pc:sldMk cId="4171612644" sldId="6014"/>
            <ac:picMk id="8" creationId="{39561351-7177-CC49-BB6B-E62548B0BC85}"/>
          </ac:picMkLst>
        </pc:picChg>
        <pc:picChg chg="add mod">
          <ac:chgData name="Valdecir Carvalho" userId="7692aa807c9ce50e" providerId="LiveId" clId="{7B02ADC9-2F66-C442-A0BC-2576130B37A1}" dt="2019-04-10T01:54:43.125" v="194" actId="167"/>
          <ac:picMkLst>
            <pc:docMk/>
            <pc:sldMk cId="4171612644" sldId="6014"/>
            <ac:picMk id="10" creationId="{C6AF10A8-26BA-DD45-B380-0666783D4108}"/>
          </ac:picMkLst>
        </pc:picChg>
      </pc:sldChg>
      <pc:sldChg chg="addSp delSp modSp">
        <pc:chgData name="Valdecir Carvalho" userId="7692aa807c9ce50e" providerId="LiveId" clId="{7B02ADC9-2F66-C442-A0BC-2576130B37A1}" dt="2019-04-10T00:53:07.310" v="165" actId="171"/>
        <pc:sldMkLst>
          <pc:docMk/>
          <pc:sldMk cId="459784083" sldId="6015"/>
        </pc:sldMkLst>
        <pc:spChg chg="add del mod">
          <ac:chgData name="Valdecir Carvalho" userId="7692aa807c9ce50e" providerId="LiveId" clId="{7B02ADC9-2F66-C442-A0BC-2576130B37A1}" dt="2019-04-10T00:52:05.876" v="158" actId="478"/>
          <ac:spMkLst>
            <pc:docMk/>
            <pc:sldMk cId="459784083" sldId="6015"/>
            <ac:spMk id="7" creationId="{AB8C8078-F99E-FB41-A4D0-7C3D7791CBDD}"/>
          </ac:spMkLst>
        </pc:spChg>
        <pc:spChg chg="add mod">
          <ac:chgData name="Valdecir Carvalho" userId="7692aa807c9ce50e" providerId="LiveId" clId="{7B02ADC9-2F66-C442-A0BC-2576130B37A1}" dt="2019-04-10T00:52:32.492" v="161" actId="167"/>
          <ac:spMkLst>
            <pc:docMk/>
            <pc:sldMk cId="459784083" sldId="6015"/>
            <ac:spMk id="8" creationId="{C41DC4BB-8D77-1A4A-80F5-6C8373EBC9BA}"/>
          </ac:spMkLst>
        </pc:spChg>
        <pc:picChg chg="add mod">
          <ac:chgData name="Valdecir Carvalho" userId="7692aa807c9ce50e" providerId="LiveId" clId="{7B02ADC9-2F66-C442-A0BC-2576130B37A1}" dt="2019-04-10T00:53:07.310" v="165" actId="171"/>
          <ac:picMkLst>
            <pc:docMk/>
            <pc:sldMk cId="459784083" sldId="6015"/>
            <ac:picMk id="6" creationId="{65230DC0-9ECB-A948-8FA3-4ACB8D0BF330}"/>
          </ac:picMkLst>
        </pc:picChg>
      </pc:sldChg>
      <pc:sldChg chg="del">
        <pc:chgData name="Valdecir Carvalho" userId="7692aa807c9ce50e" providerId="LiveId" clId="{7B02ADC9-2F66-C442-A0BC-2576130B37A1}" dt="2019-04-10T02:07:08.425" v="207" actId="2696"/>
        <pc:sldMkLst>
          <pc:docMk/>
          <pc:sldMk cId="1292648160" sldId="6016"/>
        </pc:sldMkLst>
      </pc:sldChg>
      <pc:sldChg chg="del">
        <pc:chgData name="Valdecir Carvalho" userId="7692aa807c9ce50e" providerId="LiveId" clId="{7B02ADC9-2F66-C442-A0BC-2576130B37A1}" dt="2019-04-10T02:23:22.326" v="569" actId="2696"/>
        <pc:sldMkLst>
          <pc:docMk/>
          <pc:sldMk cId="2421309489" sldId="6030"/>
        </pc:sldMkLst>
      </pc:sldChg>
      <pc:sldChg chg="addSp modSp del">
        <pc:chgData name="Valdecir Carvalho" userId="7692aa807c9ce50e" providerId="LiveId" clId="{7B02ADC9-2F66-C442-A0BC-2576130B37A1}" dt="2019-04-10T02:07:11.645" v="208" actId="2696"/>
        <pc:sldMkLst>
          <pc:docMk/>
          <pc:sldMk cId="1265722745" sldId="6031"/>
        </pc:sldMkLst>
        <pc:spChg chg="add mod">
          <ac:chgData name="Valdecir Carvalho" userId="7692aa807c9ce50e" providerId="LiveId" clId="{7B02ADC9-2F66-C442-A0BC-2576130B37A1}" dt="2019-04-10T02:06:39.102" v="205" actId="1076"/>
          <ac:spMkLst>
            <pc:docMk/>
            <pc:sldMk cId="1265722745" sldId="6031"/>
            <ac:spMk id="2" creationId="{86610A95-B3A9-A24C-BAAE-539875D62C48}"/>
          </ac:spMkLst>
        </pc:spChg>
        <pc:spChg chg="add mod">
          <ac:chgData name="Valdecir Carvalho" userId="7692aa807c9ce50e" providerId="LiveId" clId="{7B02ADC9-2F66-C442-A0BC-2576130B37A1}" dt="2019-04-10T02:06:32.127" v="204" actId="1076"/>
          <ac:spMkLst>
            <pc:docMk/>
            <pc:sldMk cId="1265722745" sldId="6031"/>
            <ac:spMk id="3" creationId="{846FD3BE-D613-4E47-B09F-4882701034D9}"/>
          </ac:spMkLst>
        </pc:spChg>
        <pc:spChg chg="add mod">
          <ac:chgData name="Valdecir Carvalho" userId="7692aa807c9ce50e" providerId="LiveId" clId="{7B02ADC9-2F66-C442-A0BC-2576130B37A1}" dt="2019-04-10T02:06:32.127" v="204" actId="1076"/>
          <ac:spMkLst>
            <pc:docMk/>
            <pc:sldMk cId="1265722745" sldId="6031"/>
            <ac:spMk id="4" creationId="{7325A5E5-598B-9641-B391-D3A3CC13EBAF}"/>
          </ac:spMkLst>
        </pc:spChg>
        <pc:spChg chg="add mod">
          <ac:chgData name="Valdecir Carvalho" userId="7692aa807c9ce50e" providerId="LiveId" clId="{7B02ADC9-2F66-C442-A0BC-2576130B37A1}" dt="2019-04-10T02:06:32.127" v="204" actId="1076"/>
          <ac:spMkLst>
            <pc:docMk/>
            <pc:sldMk cId="1265722745" sldId="6031"/>
            <ac:spMk id="5" creationId="{C9239BFF-8071-EF4C-A104-0A26596BE69D}"/>
          </ac:spMkLst>
        </pc:spChg>
      </pc:sldChg>
      <pc:sldChg chg="addSp modSp add del mod setBg">
        <pc:chgData name="Valdecir Carvalho" userId="7692aa807c9ce50e" providerId="LiveId" clId="{7B02ADC9-2F66-C442-A0BC-2576130B37A1}" dt="2019-04-10T00:32:28.565" v="11" actId="2696"/>
        <pc:sldMkLst>
          <pc:docMk/>
          <pc:sldMk cId="2001982410" sldId="6034"/>
        </pc:sldMkLst>
        <pc:picChg chg="add mod">
          <ac:chgData name="Valdecir Carvalho" userId="7692aa807c9ce50e" providerId="LiveId" clId="{7B02ADC9-2F66-C442-A0BC-2576130B37A1}" dt="2019-04-10T00:32:12.127" v="9" actId="1076"/>
          <ac:picMkLst>
            <pc:docMk/>
            <pc:sldMk cId="2001982410" sldId="6034"/>
            <ac:picMk id="2" creationId="{BA846ACB-CDCB-914C-85BF-96A861E173E5}"/>
          </ac:picMkLst>
        </pc:picChg>
      </pc:sldChg>
      <pc:sldChg chg="addSp delSp modSp add">
        <pc:chgData name="Valdecir Carvalho" userId="7692aa807c9ce50e" providerId="LiveId" clId="{7B02ADC9-2F66-C442-A0BC-2576130B37A1}" dt="2019-04-10T00:39:25.577" v="149"/>
        <pc:sldMkLst>
          <pc:docMk/>
          <pc:sldMk cId="3400639293" sldId="6034"/>
        </pc:sldMkLst>
        <pc:spChg chg="add del mod">
          <ac:chgData name="Valdecir Carvalho" userId="7692aa807c9ce50e" providerId="LiveId" clId="{7B02ADC9-2F66-C442-A0BC-2576130B37A1}" dt="2019-04-10T00:38:01.277" v="143" actId="2710"/>
          <ac:spMkLst>
            <pc:docMk/>
            <pc:sldMk cId="3400639293" sldId="6034"/>
            <ac:spMk id="2" creationId="{3AABD5F4-FF69-8B4B-A454-4A064B7057E0}"/>
          </ac:spMkLst>
        </pc:spChg>
        <pc:picChg chg="add mod">
          <ac:chgData name="Valdecir Carvalho" userId="7692aa807c9ce50e" providerId="LiveId" clId="{7B02ADC9-2F66-C442-A0BC-2576130B37A1}" dt="2019-04-10T00:38:51.411" v="145" actId="1076"/>
          <ac:picMkLst>
            <pc:docMk/>
            <pc:sldMk cId="3400639293" sldId="6034"/>
            <ac:picMk id="3" creationId="{CB327071-447A-6C4D-A91F-1C3C83B2F456}"/>
          </ac:picMkLst>
        </pc:picChg>
        <pc:picChg chg="add del mod">
          <ac:chgData name="Valdecir Carvalho" userId="7692aa807c9ce50e" providerId="LiveId" clId="{7B02ADC9-2F66-C442-A0BC-2576130B37A1}" dt="2019-04-10T00:39:25.577" v="149"/>
          <ac:picMkLst>
            <pc:docMk/>
            <pc:sldMk cId="3400639293" sldId="6034"/>
            <ac:picMk id="4" creationId="{84590CFC-33F6-D345-9C74-3C967BADE848}"/>
          </ac:picMkLst>
        </pc:picChg>
      </pc:sldChg>
      <pc:sldChg chg="addSp modSp add del setBg">
        <pc:chgData name="Valdecir Carvalho" userId="7692aa807c9ce50e" providerId="LiveId" clId="{7B02ADC9-2F66-C442-A0BC-2576130B37A1}" dt="2019-04-10T02:04:37.148" v="202" actId="2696"/>
        <pc:sldMkLst>
          <pc:docMk/>
          <pc:sldMk cId="633007834" sldId="6035"/>
        </pc:sldMkLst>
        <pc:spChg chg="add mod">
          <ac:chgData name="Valdecir Carvalho" userId="7692aa807c9ce50e" providerId="LiveId" clId="{7B02ADC9-2F66-C442-A0BC-2576130B37A1}" dt="2019-04-10T02:01:47.744" v="201" actId="404"/>
          <ac:spMkLst>
            <pc:docMk/>
            <pc:sldMk cId="633007834" sldId="6035"/>
            <ac:spMk id="6" creationId="{3067CADA-B21F-8D4B-B562-957FA76A2C27}"/>
          </ac:spMkLst>
        </pc:spChg>
        <pc:picChg chg="add mod">
          <ac:chgData name="Valdecir Carvalho" userId="7692aa807c9ce50e" providerId="LiveId" clId="{7B02ADC9-2F66-C442-A0BC-2576130B37A1}" dt="2019-04-10T00:39:30.101" v="151" actId="1076"/>
          <ac:picMkLst>
            <pc:docMk/>
            <pc:sldMk cId="633007834" sldId="6035"/>
            <ac:picMk id="5" creationId="{137A8E2F-AA58-2A4A-93C4-D0684A6C1685}"/>
          </ac:picMkLst>
        </pc:picChg>
      </pc:sldChg>
      <pc:sldChg chg="add setBg">
        <pc:chgData name="Valdecir Carvalho" userId="7692aa807c9ce50e" providerId="LiveId" clId="{7B02ADC9-2F66-C442-A0BC-2576130B37A1}" dt="2019-04-10T01:00:42.380" v="171"/>
        <pc:sldMkLst>
          <pc:docMk/>
          <pc:sldMk cId="3640370808" sldId="6036"/>
        </pc:sldMkLst>
      </pc:sldChg>
      <pc:sldChg chg="addSp modSp add">
        <pc:chgData name="Valdecir Carvalho" userId="7692aa807c9ce50e" providerId="LiveId" clId="{7B02ADC9-2F66-C442-A0BC-2576130B37A1}" dt="2019-04-10T02:14:48.650" v="272" actId="1076"/>
        <pc:sldMkLst>
          <pc:docMk/>
          <pc:sldMk cId="3198682160" sldId="6037"/>
        </pc:sldMkLst>
        <pc:spChg chg="mod">
          <ac:chgData name="Valdecir Carvalho" userId="7692aa807c9ce50e" providerId="LiveId" clId="{7B02ADC9-2F66-C442-A0BC-2576130B37A1}" dt="2019-04-10T02:14:48.650" v="272" actId="1076"/>
          <ac:spMkLst>
            <pc:docMk/>
            <pc:sldMk cId="3198682160" sldId="6037"/>
            <ac:spMk id="2" creationId="{86610A95-B3A9-A24C-BAAE-539875D62C48}"/>
          </ac:spMkLst>
        </pc:spChg>
        <pc:spChg chg="mod">
          <ac:chgData name="Valdecir Carvalho" userId="7692aa807c9ce50e" providerId="LiveId" clId="{7B02ADC9-2F66-C442-A0BC-2576130B37A1}" dt="2019-04-10T02:13:42.695" v="255" actId="20577"/>
          <ac:spMkLst>
            <pc:docMk/>
            <pc:sldMk cId="3198682160" sldId="6037"/>
            <ac:spMk id="3" creationId="{846FD3BE-D613-4E47-B09F-4882701034D9}"/>
          </ac:spMkLst>
        </pc:spChg>
        <pc:spChg chg="mod">
          <ac:chgData name="Valdecir Carvalho" userId="7692aa807c9ce50e" providerId="LiveId" clId="{7B02ADC9-2F66-C442-A0BC-2576130B37A1}" dt="2019-04-10T02:13:55.335" v="260" actId="207"/>
          <ac:spMkLst>
            <pc:docMk/>
            <pc:sldMk cId="3198682160" sldId="6037"/>
            <ac:spMk id="4" creationId="{7325A5E5-598B-9641-B391-D3A3CC13EBAF}"/>
          </ac:spMkLst>
        </pc:spChg>
        <pc:spChg chg="mod">
          <ac:chgData name="Valdecir Carvalho" userId="7692aa807c9ce50e" providerId="LiveId" clId="{7B02ADC9-2F66-C442-A0BC-2576130B37A1}" dt="2019-04-10T02:14:13.751" v="269" actId="207"/>
          <ac:spMkLst>
            <pc:docMk/>
            <pc:sldMk cId="3198682160" sldId="6037"/>
            <ac:spMk id="5" creationId="{C9239BFF-8071-EF4C-A104-0A26596BE69D}"/>
          </ac:spMkLst>
        </pc:spChg>
        <pc:spChg chg="add mod">
          <ac:chgData name="Valdecir Carvalho" userId="7692aa807c9ce50e" providerId="LiveId" clId="{7B02ADC9-2F66-C442-A0BC-2576130B37A1}" dt="2019-04-10T02:14:38.861" v="271" actId="1076"/>
          <ac:spMkLst>
            <pc:docMk/>
            <pc:sldMk cId="3198682160" sldId="6037"/>
            <ac:spMk id="6" creationId="{5ABAE14F-EBC6-8648-837F-1BA4F5ECB755}"/>
          </ac:spMkLst>
        </pc:spChg>
        <pc:spChg chg="add mod">
          <ac:chgData name="Valdecir Carvalho" userId="7692aa807c9ce50e" providerId="LiveId" clId="{7B02ADC9-2F66-C442-A0BC-2576130B37A1}" dt="2019-04-10T02:14:38.861" v="271" actId="1076"/>
          <ac:spMkLst>
            <pc:docMk/>
            <pc:sldMk cId="3198682160" sldId="6037"/>
            <ac:spMk id="7" creationId="{EECCFED6-EAC0-DF4D-B127-A89BB551B610}"/>
          </ac:spMkLst>
        </pc:spChg>
        <pc:spChg chg="add mod">
          <ac:chgData name="Valdecir Carvalho" userId="7692aa807c9ce50e" providerId="LiveId" clId="{7B02ADC9-2F66-C442-A0BC-2576130B37A1}" dt="2019-04-10T02:14:38.861" v="271" actId="1076"/>
          <ac:spMkLst>
            <pc:docMk/>
            <pc:sldMk cId="3198682160" sldId="6037"/>
            <ac:spMk id="8" creationId="{2BABC498-0152-ED43-947C-D5893E662835}"/>
          </ac:spMkLst>
        </pc:spChg>
      </pc:sldChg>
      <pc:sldChg chg="modSp add setBg">
        <pc:chgData name="Valdecir Carvalho" userId="7692aa807c9ce50e" providerId="LiveId" clId="{7B02ADC9-2F66-C442-A0BC-2576130B37A1}" dt="2019-04-10T02:15:53.573" v="284"/>
        <pc:sldMkLst>
          <pc:docMk/>
          <pc:sldMk cId="2342373142" sldId="6038"/>
        </pc:sldMkLst>
        <pc:spChg chg="mod">
          <ac:chgData name="Valdecir Carvalho" userId="7692aa807c9ce50e" providerId="LiveId" clId="{7B02ADC9-2F66-C442-A0BC-2576130B37A1}" dt="2019-04-10T02:15:39.114" v="282" actId="20577"/>
          <ac:spMkLst>
            <pc:docMk/>
            <pc:sldMk cId="2342373142" sldId="6038"/>
            <ac:spMk id="4" creationId="{580F5C88-1164-6D4E-AAFF-F8DEA01953C1}"/>
          </ac:spMkLst>
        </pc:spChg>
      </pc:sldChg>
      <pc:sldChg chg="addSp modSp add">
        <pc:chgData name="Valdecir Carvalho" userId="7692aa807c9ce50e" providerId="LiveId" clId="{7B02ADC9-2F66-C442-A0BC-2576130B37A1}" dt="2019-04-10T02:20:59.206" v="568" actId="20577"/>
        <pc:sldMkLst>
          <pc:docMk/>
          <pc:sldMk cId="3704073223" sldId="6039"/>
        </pc:sldMkLst>
        <pc:spChg chg="add mod">
          <ac:chgData name="Valdecir Carvalho" userId="7692aa807c9ce50e" providerId="LiveId" clId="{7B02ADC9-2F66-C442-A0BC-2576130B37A1}" dt="2019-04-10T02:20:59.206" v="568" actId="20577"/>
          <ac:spMkLst>
            <pc:docMk/>
            <pc:sldMk cId="3704073223" sldId="6039"/>
            <ac:spMk id="2" creationId="{FFCE39E0-F093-DB46-84D9-FBDF37B9D087}"/>
          </ac:spMkLst>
        </pc:spChg>
        <pc:spChg chg="add mod">
          <ac:chgData name="Valdecir Carvalho" userId="7692aa807c9ce50e" providerId="LiveId" clId="{7B02ADC9-2F66-C442-A0BC-2576130B37A1}" dt="2019-04-10T02:20:54.857" v="566" actId="1076"/>
          <ac:spMkLst>
            <pc:docMk/>
            <pc:sldMk cId="3704073223" sldId="6039"/>
            <ac:spMk id="3" creationId="{E58EE430-0CC9-7042-8C15-33BD3718B5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7545D5-E481-8F46-BB19-9A1DD56774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768317-CD54-D14B-B062-DCCCBA7C743F}">
      <dgm:prSet phldrT="[Text]"/>
      <dgm:spPr/>
      <dgm:t>
        <a:bodyPr/>
        <a:lstStyle/>
        <a:p>
          <a:r>
            <a:rPr lang="en-US" dirty="0" err="1"/>
            <a:t>IaC</a:t>
          </a:r>
          <a:endParaRPr lang="en-US" dirty="0"/>
        </a:p>
      </dgm:t>
    </dgm:pt>
    <dgm:pt modelId="{C55997E1-73E9-1347-8EB6-DD13C92EF8ED}" type="parTrans" cxnId="{0C90C43B-73DC-294B-8B60-357597AD1E5B}">
      <dgm:prSet/>
      <dgm:spPr/>
      <dgm:t>
        <a:bodyPr/>
        <a:lstStyle/>
        <a:p>
          <a:endParaRPr lang="en-US"/>
        </a:p>
      </dgm:t>
    </dgm:pt>
    <dgm:pt modelId="{39BB149E-9930-4648-A7E0-BFC08465A577}" type="sibTrans" cxnId="{0C90C43B-73DC-294B-8B60-357597AD1E5B}">
      <dgm:prSet/>
      <dgm:spPr/>
      <dgm:t>
        <a:bodyPr/>
        <a:lstStyle/>
        <a:p>
          <a:endParaRPr lang="en-US"/>
        </a:p>
      </dgm:t>
    </dgm:pt>
    <dgm:pt modelId="{145734F1-9633-1840-BFC7-99E890F2D7D3}">
      <dgm:prSet phldrT="[Text]"/>
      <dgm:spPr/>
      <dgm:t>
        <a:bodyPr/>
        <a:lstStyle/>
        <a:p>
          <a:r>
            <a:rPr lang="en-US" dirty="0"/>
            <a:t>Terraform Plan</a:t>
          </a:r>
        </a:p>
      </dgm:t>
    </dgm:pt>
    <dgm:pt modelId="{7DEBEEB1-75A2-2A43-8BE8-C67D22D5BC87}" type="parTrans" cxnId="{D185ABF5-D8F3-D448-A4CD-4D4FC5F30CA0}">
      <dgm:prSet/>
      <dgm:spPr/>
      <dgm:t>
        <a:bodyPr/>
        <a:lstStyle/>
        <a:p>
          <a:endParaRPr lang="en-US"/>
        </a:p>
      </dgm:t>
    </dgm:pt>
    <dgm:pt modelId="{B88DF9F1-B8A6-D044-8EE3-953C1127748C}" type="sibTrans" cxnId="{D185ABF5-D8F3-D448-A4CD-4D4FC5F30CA0}">
      <dgm:prSet/>
      <dgm:spPr/>
      <dgm:t>
        <a:bodyPr/>
        <a:lstStyle/>
        <a:p>
          <a:endParaRPr lang="en-US"/>
        </a:p>
      </dgm:t>
    </dgm:pt>
    <dgm:pt modelId="{EBA02054-7A83-084A-A981-16821C50B626}">
      <dgm:prSet phldrT="[Text]"/>
      <dgm:spPr/>
      <dgm:t>
        <a:bodyPr/>
        <a:lstStyle/>
        <a:p>
          <a:r>
            <a:rPr lang="en-US" dirty="0"/>
            <a:t>Terraform Apply</a:t>
          </a:r>
        </a:p>
      </dgm:t>
    </dgm:pt>
    <dgm:pt modelId="{074217B0-5A01-F743-9E0F-075DC2D06DC9}" type="parTrans" cxnId="{5AF5DF04-4692-A54F-AC6E-95BAD3887BF8}">
      <dgm:prSet/>
      <dgm:spPr/>
      <dgm:t>
        <a:bodyPr/>
        <a:lstStyle/>
        <a:p>
          <a:endParaRPr lang="en-US"/>
        </a:p>
      </dgm:t>
    </dgm:pt>
    <dgm:pt modelId="{0A887465-CFE1-8042-AE52-DDD6B6A6A2B3}" type="sibTrans" cxnId="{5AF5DF04-4692-A54F-AC6E-95BAD3887BF8}">
      <dgm:prSet/>
      <dgm:spPr/>
      <dgm:t>
        <a:bodyPr/>
        <a:lstStyle/>
        <a:p>
          <a:endParaRPr lang="en-US"/>
        </a:p>
      </dgm:t>
    </dgm:pt>
    <dgm:pt modelId="{AD8B86AC-E980-0749-B81D-36AB72658EB7}" type="pres">
      <dgm:prSet presAssocID="{BB7545D5-E481-8F46-BB19-9A1DD56774A3}" presName="Name0" presStyleCnt="0">
        <dgm:presLayoutVars>
          <dgm:dir/>
          <dgm:resizeHandles val="exact"/>
        </dgm:presLayoutVars>
      </dgm:prSet>
      <dgm:spPr/>
    </dgm:pt>
    <dgm:pt modelId="{B015EA7E-3E6E-1443-A9F5-4AA8158FE7D7}" type="pres">
      <dgm:prSet presAssocID="{8B768317-CD54-D14B-B062-DCCCBA7C743F}" presName="node" presStyleLbl="node1" presStyleIdx="0" presStyleCnt="3">
        <dgm:presLayoutVars>
          <dgm:bulletEnabled val="1"/>
        </dgm:presLayoutVars>
      </dgm:prSet>
      <dgm:spPr/>
    </dgm:pt>
    <dgm:pt modelId="{86A42182-5B2B-2140-9610-67C31995B2B2}" type="pres">
      <dgm:prSet presAssocID="{39BB149E-9930-4648-A7E0-BFC08465A577}" presName="sibTrans" presStyleLbl="sibTrans2D1" presStyleIdx="0" presStyleCnt="2"/>
      <dgm:spPr/>
    </dgm:pt>
    <dgm:pt modelId="{924E0AD2-6633-284A-A3DD-F4C9E6373B22}" type="pres">
      <dgm:prSet presAssocID="{39BB149E-9930-4648-A7E0-BFC08465A577}" presName="connectorText" presStyleLbl="sibTrans2D1" presStyleIdx="0" presStyleCnt="2"/>
      <dgm:spPr/>
    </dgm:pt>
    <dgm:pt modelId="{B628DBD3-6980-C84E-81CB-2F83703C4A9D}" type="pres">
      <dgm:prSet presAssocID="{145734F1-9633-1840-BFC7-99E890F2D7D3}" presName="node" presStyleLbl="node1" presStyleIdx="1" presStyleCnt="3">
        <dgm:presLayoutVars>
          <dgm:bulletEnabled val="1"/>
        </dgm:presLayoutVars>
      </dgm:prSet>
      <dgm:spPr/>
    </dgm:pt>
    <dgm:pt modelId="{42CB69C1-428F-AB48-A4AF-C4ADABCE0EEA}" type="pres">
      <dgm:prSet presAssocID="{B88DF9F1-B8A6-D044-8EE3-953C1127748C}" presName="sibTrans" presStyleLbl="sibTrans2D1" presStyleIdx="1" presStyleCnt="2"/>
      <dgm:spPr/>
    </dgm:pt>
    <dgm:pt modelId="{368535E8-3D05-3D46-8BFB-0D460288A542}" type="pres">
      <dgm:prSet presAssocID="{B88DF9F1-B8A6-D044-8EE3-953C1127748C}" presName="connectorText" presStyleLbl="sibTrans2D1" presStyleIdx="1" presStyleCnt="2"/>
      <dgm:spPr/>
    </dgm:pt>
    <dgm:pt modelId="{BE51A831-0B45-2F41-82C1-3B4095DB1300}" type="pres">
      <dgm:prSet presAssocID="{EBA02054-7A83-084A-A981-16821C50B626}" presName="node" presStyleLbl="node1" presStyleIdx="2" presStyleCnt="3">
        <dgm:presLayoutVars>
          <dgm:bulletEnabled val="1"/>
        </dgm:presLayoutVars>
      </dgm:prSet>
      <dgm:spPr/>
    </dgm:pt>
  </dgm:ptLst>
  <dgm:cxnLst>
    <dgm:cxn modelId="{5AF5DF04-4692-A54F-AC6E-95BAD3887BF8}" srcId="{BB7545D5-E481-8F46-BB19-9A1DD56774A3}" destId="{EBA02054-7A83-084A-A981-16821C50B626}" srcOrd="2" destOrd="0" parTransId="{074217B0-5A01-F743-9E0F-075DC2D06DC9}" sibTransId="{0A887465-CFE1-8042-AE52-DDD6B6A6A2B3}"/>
    <dgm:cxn modelId="{0C90C43B-73DC-294B-8B60-357597AD1E5B}" srcId="{BB7545D5-E481-8F46-BB19-9A1DD56774A3}" destId="{8B768317-CD54-D14B-B062-DCCCBA7C743F}" srcOrd="0" destOrd="0" parTransId="{C55997E1-73E9-1347-8EB6-DD13C92EF8ED}" sibTransId="{39BB149E-9930-4648-A7E0-BFC08465A577}"/>
    <dgm:cxn modelId="{226B3C71-6F89-0C43-BDEE-F27D64D4E040}" type="presOf" srcId="{145734F1-9633-1840-BFC7-99E890F2D7D3}" destId="{B628DBD3-6980-C84E-81CB-2F83703C4A9D}" srcOrd="0" destOrd="0" presId="urn:microsoft.com/office/officeart/2005/8/layout/process1"/>
    <dgm:cxn modelId="{2EFD9F79-4F00-9649-A03D-EC9DB68EFAC6}" type="presOf" srcId="{BB7545D5-E481-8F46-BB19-9A1DD56774A3}" destId="{AD8B86AC-E980-0749-B81D-36AB72658EB7}" srcOrd="0" destOrd="0" presId="urn:microsoft.com/office/officeart/2005/8/layout/process1"/>
    <dgm:cxn modelId="{446CAB8A-197C-2546-A27D-BFCC40D630EB}" type="presOf" srcId="{B88DF9F1-B8A6-D044-8EE3-953C1127748C}" destId="{42CB69C1-428F-AB48-A4AF-C4ADABCE0EEA}" srcOrd="0" destOrd="0" presId="urn:microsoft.com/office/officeart/2005/8/layout/process1"/>
    <dgm:cxn modelId="{3419E491-DC26-F747-8178-62F4349A052B}" type="presOf" srcId="{B88DF9F1-B8A6-D044-8EE3-953C1127748C}" destId="{368535E8-3D05-3D46-8BFB-0D460288A542}" srcOrd="1" destOrd="0" presId="urn:microsoft.com/office/officeart/2005/8/layout/process1"/>
    <dgm:cxn modelId="{F5050AA8-3788-4640-98EA-DBFA7ABB1FDF}" type="presOf" srcId="{8B768317-CD54-D14B-B062-DCCCBA7C743F}" destId="{B015EA7E-3E6E-1443-A9F5-4AA8158FE7D7}" srcOrd="0" destOrd="0" presId="urn:microsoft.com/office/officeart/2005/8/layout/process1"/>
    <dgm:cxn modelId="{ACAA2FAA-8096-D546-A7A7-8E0B096216EA}" type="presOf" srcId="{39BB149E-9930-4648-A7E0-BFC08465A577}" destId="{924E0AD2-6633-284A-A3DD-F4C9E6373B22}" srcOrd="1" destOrd="0" presId="urn:microsoft.com/office/officeart/2005/8/layout/process1"/>
    <dgm:cxn modelId="{480ACDD4-485F-9946-A8E8-45386BB7D4F6}" type="presOf" srcId="{39BB149E-9930-4648-A7E0-BFC08465A577}" destId="{86A42182-5B2B-2140-9610-67C31995B2B2}" srcOrd="0" destOrd="0" presId="urn:microsoft.com/office/officeart/2005/8/layout/process1"/>
    <dgm:cxn modelId="{D185ABF5-D8F3-D448-A4CD-4D4FC5F30CA0}" srcId="{BB7545D5-E481-8F46-BB19-9A1DD56774A3}" destId="{145734F1-9633-1840-BFC7-99E890F2D7D3}" srcOrd="1" destOrd="0" parTransId="{7DEBEEB1-75A2-2A43-8BE8-C67D22D5BC87}" sibTransId="{B88DF9F1-B8A6-D044-8EE3-953C1127748C}"/>
    <dgm:cxn modelId="{0E3EFFFC-44F8-2144-82D9-A81E45C713DB}" type="presOf" srcId="{EBA02054-7A83-084A-A981-16821C50B626}" destId="{BE51A831-0B45-2F41-82C1-3B4095DB1300}" srcOrd="0" destOrd="0" presId="urn:microsoft.com/office/officeart/2005/8/layout/process1"/>
    <dgm:cxn modelId="{5C341D32-6D64-F34D-8F34-CDB43C220895}" type="presParOf" srcId="{AD8B86AC-E980-0749-B81D-36AB72658EB7}" destId="{B015EA7E-3E6E-1443-A9F5-4AA8158FE7D7}" srcOrd="0" destOrd="0" presId="urn:microsoft.com/office/officeart/2005/8/layout/process1"/>
    <dgm:cxn modelId="{EF9BA40D-6F35-BE4A-AD72-E03BD2B4489C}" type="presParOf" srcId="{AD8B86AC-E980-0749-B81D-36AB72658EB7}" destId="{86A42182-5B2B-2140-9610-67C31995B2B2}" srcOrd="1" destOrd="0" presId="urn:microsoft.com/office/officeart/2005/8/layout/process1"/>
    <dgm:cxn modelId="{914074E0-28F7-5F48-8B07-9588C68F5BBC}" type="presParOf" srcId="{86A42182-5B2B-2140-9610-67C31995B2B2}" destId="{924E0AD2-6633-284A-A3DD-F4C9E6373B22}" srcOrd="0" destOrd="0" presId="urn:microsoft.com/office/officeart/2005/8/layout/process1"/>
    <dgm:cxn modelId="{7DCEAE94-64FF-2B4F-8969-32ED80E5F90F}" type="presParOf" srcId="{AD8B86AC-E980-0749-B81D-36AB72658EB7}" destId="{B628DBD3-6980-C84E-81CB-2F83703C4A9D}" srcOrd="2" destOrd="0" presId="urn:microsoft.com/office/officeart/2005/8/layout/process1"/>
    <dgm:cxn modelId="{D40E2479-5147-6C49-BAA4-1FE3913EB491}" type="presParOf" srcId="{AD8B86AC-E980-0749-B81D-36AB72658EB7}" destId="{42CB69C1-428F-AB48-A4AF-C4ADABCE0EEA}" srcOrd="3" destOrd="0" presId="urn:microsoft.com/office/officeart/2005/8/layout/process1"/>
    <dgm:cxn modelId="{E3637219-1FA5-9C48-8F15-F8ADBB7E1278}" type="presParOf" srcId="{42CB69C1-428F-AB48-A4AF-C4ADABCE0EEA}" destId="{368535E8-3D05-3D46-8BFB-0D460288A542}" srcOrd="0" destOrd="0" presId="urn:microsoft.com/office/officeart/2005/8/layout/process1"/>
    <dgm:cxn modelId="{42CB4946-0590-4144-8952-EAEA71B79BB3}" type="presParOf" srcId="{AD8B86AC-E980-0749-B81D-36AB72658EB7}" destId="{BE51A831-0B45-2F41-82C1-3B4095DB130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7545D5-E481-8F46-BB19-9A1DD56774A3}" type="doc">
      <dgm:prSet loTypeId="urn:microsoft.com/office/officeart/2005/8/layout/cycle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768317-CD54-D14B-B062-DCCCBA7C743F}">
      <dgm:prSet phldrT="[Text]"/>
      <dgm:spPr/>
      <dgm:t>
        <a:bodyPr/>
        <a:lstStyle/>
        <a:p>
          <a:r>
            <a:rPr lang="en-US" dirty="0" err="1"/>
            <a:t>IaC</a:t>
          </a:r>
          <a:endParaRPr lang="en-US" dirty="0"/>
        </a:p>
      </dgm:t>
    </dgm:pt>
    <dgm:pt modelId="{C55997E1-73E9-1347-8EB6-DD13C92EF8ED}" type="parTrans" cxnId="{0C90C43B-73DC-294B-8B60-357597AD1E5B}">
      <dgm:prSet/>
      <dgm:spPr/>
      <dgm:t>
        <a:bodyPr/>
        <a:lstStyle/>
        <a:p>
          <a:endParaRPr lang="en-US"/>
        </a:p>
      </dgm:t>
    </dgm:pt>
    <dgm:pt modelId="{39BB149E-9930-4648-A7E0-BFC08465A577}" type="sibTrans" cxnId="{0C90C43B-73DC-294B-8B60-357597AD1E5B}">
      <dgm:prSet/>
      <dgm:spPr/>
      <dgm:t>
        <a:bodyPr/>
        <a:lstStyle/>
        <a:p>
          <a:endParaRPr lang="en-US"/>
        </a:p>
      </dgm:t>
    </dgm:pt>
    <dgm:pt modelId="{145734F1-9633-1840-BFC7-99E890F2D7D3}">
      <dgm:prSet phldrT="[Text]"/>
      <dgm:spPr/>
      <dgm:t>
        <a:bodyPr/>
        <a:lstStyle/>
        <a:p>
          <a:r>
            <a:rPr lang="en-US" dirty="0"/>
            <a:t>Terraform Plan</a:t>
          </a:r>
        </a:p>
      </dgm:t>
    </dgm:pt>
    <dgm:pt modelId="{7DEBEEB1-75A2-2A43-8BE8-C67D22D5BC87}" type="parTrans" cxnId="{D185ABF5-D8F3-D448-A4CD-4D4FC5F30CA0}">
      <dgm:prSet/>
      <dgm:spPr/>
      <dgm:t>
        <a:bodyPr/>
        <a:lstStyle/>
        <a:p>
          <a:endParaRPr lang="en-US"/>
        </a:p>
      </dgm:t>
    </dgm:pt>
    <dgm:pt modelId="{B88DF9F1-B8A6-D044-8EE3-953C1127748C}" type="sibTrans" cxnId="{D185ABF5-D8F3-D448-A4CD-4D4FC5F30CA0}">
      <dgm:prSet/>
      <dgm:spPr/>
      <dgm:t>
        <a:bodyPr/>
        <a:lstStyle/>
        <a:p>
          <a:endParaRPr lang="en-US"/>
        </a:p>
      </dgm:t>
    </dgm:pt>
    <dgm:pt modelId="{EBA02054-7A83-084A-A981-16821C50B626}">
      <dgm:prSet phldrT="[Text]"/>
      <dgm:spPr/>
      <dgm:t>
        <a:bodyPr/>
        <a:lstStyle/>
        <a:p>
          <a:r>
            <a:rPr lang="en-US" dirty="0"/>
            <a:t>Terraform Apply</a:t>
          </a:r>
        </a:p>
      </dgm:t>
    </dgm:pt>
    <dgm:pt modelId="{074217B0-5A01-F743-9E0F-075DC2D06DC9}" type="parTrans" cxnId="{5AF5DF04-4692-A54F-AC6E-95BAD3887BF8}">
      <dgm:prSet/>
      <dgm:spPr/>
      <dgm:t>
        <a:bodyPr/>
        <a:lstStyle/>
        <a:p>
          <a:endParaRPr lang="en-US"/>
        </a:p>
      </dgm:t>
    </dgm:pt>
    <dgm:pt modelId="{0A887465-CFE1-8042-AE52-DDD6B6A6A2B3}" type="sibTrans" cxnId="{5AF5DF04-4692-A54F-AC6E-95BAD3887BF8}">
      <dgm:prSet/>
      <dgm:spPr/>
      <dgm:t>
        <a:bodyPr/>
        <a:lstStyle/>
        <a:p>
          <a:endParaRPr lang="en-US"/>
        </a:p>
      </dgm:t>
    </dgm:pt>
    <dgm:pt modelId="{B0DDA3BB-7BA0-2D45-8FC0-F96412C15DA0}" type="pres">
      <dgm:prSet presAssocID="{BB7545D5-E481-8F46-BB19-9A1DD56774A3}" presName="Name0" presStyleCnt="0">
        <dgm:presLayoutVars>
          <dgm:dir/>
          <dgm:resizeHandles val="exact"/>
        </dgm:presLayoutVars>
      </dgm:prSet>
      <dgm:spPr/>
    </dgm:pt>
    <dgm:pt modelId="{9774EDBD-FAE7-0B47-8CBF-AFACEB03B0D8}" type="pres">
      <dgm:prSet presAssocID="{BB7545D5-E481-8F46-BB19-9A1DD56774A3}" presName="cycle" presStyleCnt="0"/>
      <dgm:spPr/>
    </dgm:pt>
    <dgm:pt modelId="{115CB83D-D9E0-314F-9C07-70697A6CA8E3}" type="pres">
      <dgm:prSet presAssocID="{8B768317-CD54-D14B-B062-DCCCBA7C743F}" presName="nodeFirstNode" presStyleLbl="node1" presStyleIdx="0" presStyleCnt="3">
        <dgm:presLayoutVars>
          <dgm:bulletEnabled val="1"/>
        </dgm:presLayoutVars>
      </dgm:prSet>
      <dgm:spPr/>
    </dgm:pt>
    <dgm:pt modelId="{3C5EC6BD-3EB7-AA41-8A56-330CD8960A2B}" type="pres">
      <dgm:prSet presAssocID="{39BB149E-9930-4648-A7E0-BFC08465A577}" presName="sibTransFirstNode" presStyleLbl="bgShp" presStyleIdx="0" presStyleCnt="1"/>
      <dgm:spPr/>
    </dgm:pt>
    <dgm:pt modelId="{34259E49-42BD-4141-AE47-672EADE0E70E}" type="pres">
      <dgm:prSet presAssocID="{145734F1-9633-1840-BFC7-99E890F2D7D3}" presName="nodeFollowingNodes" presStyleLbl="node1" presStyleIdx="1" presStyleCnt="3">
        <dgm:presLayoutVars>
          <dgm:bulletEnabled val="1"/>
        </dgm:presLayoutVars>
      </dgm:prSet>
      <dgm:spPr/>
    </dgm:pt>
    <dgm:pt modelId="{1531F5C6-E5B3-3343-BDE0-4AA9F5B2AD3A}" type="pres">
      <dgm:prSet presAssocID="{EBA02054-7A83-084A-A981-16821C50B626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5AF5DF04-4692-A54F-AC6E-95BAD3887BF8}" srcId="{BB7545D5-E481-8F46-BB19-9A1DD56774A3}" destId="{EBA02054-7A83-084A-A981-16821C50B626}" srcOrd="2" destOrd="0" parTransId="{074217B0-5A01-F743-9E0F-075DC2D06DC9}" sibTransId="{0A887465-CFE1-8042-AE52-DDD6B6A6A2B3}"/>
    <dgm:cxn modelId="{0C90C43B-73DC-294B-8B60-357597AD1E5B}" srcId="{BB7545D5-E481-8F46-BB19-9A1DD56774A3}" destId="{8B768317-CD54-D14B-B062-DCCCBA7C743F}" srcOrd="0" destOrd="0" parTransId="{C55997E1-73E9-1347-8EB6-DD13C92EF8ED}" sibTransId="{39BB149E-9930-4648-A7E0-BFC08465A577}"/>
    <dgm:cxn modelId="{0F756952-21E3-3943-AA79-C34B44D3116E}" type="presOf" srcId="{39BB149E-9930-4648-A7E0-BFC08465A577}" destId="{3C5EC6BD-3EB7-AA41-8A56-330CD8960A2B}" srcOrd="0" destOrd="0" presId="urn:microsoft.com/office/officeart/2005/8/layout/cycle3"/>
    <dgm:cxn modelId="{E5D2DDA5-9A8B-C243-A5E9-4A52341256E5}" type="presOf" srcId="{BB7545D5-E481-8F46-BB19-9A1DD56774A3}" destId="{B0DDA3BB-7BA0-2D45-8FC0-F96412C15DA0}" srcOrd="0" destOrd="0" presId="urn:microsoft.com/office/officeart/2005/8/layout/cycle3"/>
    <dgm:cxn modelId="{9B1065BF-2E1A-F14F-92E9-28234EFD5742}" type="presOf" srcId="{EBA02054-7A83-084A-A981-16821C50B626}" destId="{1531F5C6-E5B3-3343-BDE0-4AA9F5B2AD3A}" srcOrd="0" destOrd="0" presId="urn:microsoft.com/office/officeart/2005/8/layout/cycle3"/>
    <dgm:cxn modelId="{CFD501CB-7647-4B4D-BC06-0488CA369CD6}" type="presOf" srcId="{8B768317-CD54-D14B-B062-DCCCBA7C743F}" destId="{115CB83D-D9E0-314F-9C07-70697A6CA8E3}" srcOrd="0" destOrd="0" presId="urn:microsoft.com/office/officeart/2005/8/layout/cycle3"/>
    <dgm:cxn modelId="{A0F3B4D0-7330-2B4D-92D3-E671D1012824}" type="presOf" srcId="{145734F1-9633-1840-BFC7-99E890F2D7D3}" destId="{34259E49-42BD-4141-AE47-672EADE0E70E}" srcOrd="0" destOrd="0" presId="urn:microsoft.com/office/officeart/2005/8/layout/cycle3"/>
    <dgm:cxn modelId="{D185ABF5-D8F3-D448-A4CD-4D4FC5F30CA0}" srcId="{BB7545D5-E481-8F46-BB19-9A1DD56774A3}" destId="{145734F1-9633-1840-BFC7-99E890F2D7D3}" srcOrd="1" destOrd="0" parTransId="{7DEBEEB1-75A2-2A43-8BE8-C67D22D5BC87}" sibTransId="{B88DF9F1-B8A6-D044-8EE3-953C1127748C}"/>
    <dgm:cxn modelId="{3458D6D2-6ACE-DA47-9870-40DB0CE98BC1}" type="presParOf" srcId="{B0DDA3BB-7BA0-2D45-8FC0-F96412C15DA0}" destId="{9774EDBD-FAE7-0B47-8CBF-AFACEB03B0D8}" srcOrd="0" destOrd="0" presId="urn:microsoft.com/office/officeart/2005/8/layout/cycle3"/>
    <dgm:cxn modelId="{B67F2C7F-2C9E-C644-A32D-D7AC2B58A36C}" type="presParOf" srcId="{9774EDBD-FAE7-0B47-8CBF-AFACEB03B0D8}" destId="{115CB83D-D9E0-314F-9C07-70697A6CA8E3}" srcOrd="0" destOrd="0" presId="urn:microsoft.com/office/officeart/2005/8/layout/cycle3"/>
    <dgm:cxn modelId="{8F168073-DB23-0841-857C-C60B6BCA5F68}" type="presParOf" srcId="{9774EDBD-FAE7-0B47-8CBF-AFACEB03B0D8}" destId="{3C5EC6BD-3EB7-AA41-8A56-330CD8960A2B}" srcOrd="1" destOrd="0" presId="urn:microsoft.com/office/officeart/2005/8/layout/cycle3"/>
    <dgm:cxn modelId="{FEE2F040-A604-7744-80D7-AAA5A978FCA2}" type="presParOf" srcId="{9774EDBD-FAE7-0B47-8CBF-AFACEB03B0D8}" destId="{34259E49-42BD-4141-AE47-672EADE0E70E}" srcOrd="2" destOrd="0" presId="urn:microsoft.com/office/officeart/2005/8/layout/cycle3"/>
    <dgm:cxn modelId="{E28BF662-63E4-3E45-BCEB-CB7E63D1C266}" type="presParOf" srcId="{9774EDBD-FAE7-0B47-8CBF-AFACEB03B0D8}" destId="{1531F5C6-E5B3-3343-BDE0-4AA9F5B2AD3A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5EA7E-3E6E-1443-A9F5-4AA8158FE7D7}">
      <dsp:nvSpPr>
        <dsp:cNvPr id="0" name=""/>
        <dsp:cNvSpPr/>
      </dsp:nvSpPr>
      <dsp:spPr>
        <a:xfrm>
          <a:off x="7613" y="1820306"/>
          <a:ext cx="2275731" cy="13654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IaC</a:t>
          </a:r>
          <a:endParaRPr lang="en-US" sz="3600" kern="1200" dirty="0"/>
        </a:p>
      </dsp:txBody>
      <dsp:txXfrm>
        <a:off x="47605" y="1860298"/>
        <a:ext cx="2195747" cy="1285454"/>
      </dsp:txXfrm>
    </dsp:sp>
    <dsp:sp modelId="{86A42182-5B2B-2140-9610-67C31995B2B2}">
      <dsp:nvSpPr>
        <dsp:cNvPr id="0" name=""/>
        <dsp:cNvSpPr/>
      </dsp:nvSpPr>
      <dsp:spPr>
        <a:xfrm>
          <a:off x="2510918" y="2220834"/>
          <a:ext cx="482455" cy="5643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510918" y="2333710"/>
        <a:ext cx="337719" cy="338629"/>
      </dsp:txXfrm>
    </dsp:sp>
    <dsp:sp modelId="{B628DBD3-6980-C84E-81CB-2F83703C4A9D}">
      <dsp:nvSpPr>
        <dsp:cNvPr id="0" name=""/>
        <dsp:cNvSpPr/>
      </dsp:nvSpPr>
      <dsp:spPr>
        <a:xfrm>
          <a:off x="3193638" y="1820306"/>
          <a:ext cx="2275731" cy="1365438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Terraform Plan</a:t>
          </a:r>
        </a:p>
      </dsp:txBody>
      <dsp:txXfrm>
        <a:off x="3233630" y="1860298"/>
        <a:ext cx="2195747" cy="1285454"/>
      </dsp:txXfrm>
    </dsp:sp>
    <dsp:sp modelId="{42CB69C1-428F-AB48-A4AF-C4ADABCE0EEA}">
      <dsp:nvSpPr>
        <dsp:cNvPr id="0" name=""/>
        <dsp:cNvSpPr/>
      </dsp:nvSpPr>
      <dsp:spPr>
        <a:xfrm>
          <a:off x="5696942" y="2220834"/>
          <a:ext cx="482455" cy="5643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696942" y="2333710"/>
        <a:ext cx="337719" cy="338629"/>
      </dsp:txXfrm>
    </dsp:sp>
    <dsp:sp modelId="{BE51A831-0B45-2F41-82C1-3B4095DB1300}">
      <dsp:nvSpPr>
        <dsp:cNvPr id="0" name=""/>
        <dsp:cNvSpPr/>
      </dsp:nvSpPr>
      <dsp:spPr>
        <a:xfrm>
          <a:off x="6379662" y="1820306"/>
          <a:ext cx="2275731" cy="1365438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Terraform Apply</a:t>
          </a:r>
        </a:p>
      </dsp:txBody>
      <dsp:txXfrm>
        <a:off x="6419654" y="1860298"/>
        <a:ext cx="2195747" cy="1285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EC6BD-3EB7-AA41-8A56-330CD8960A2B}">
      <dsp:nvSpPr>
        <dsp:cNvPr id="0" name=""/>
        <dsp:cNvSpPr/>
      </dsp:nvSpPr>
      <dsp:spPr>
        <a:xfrm>
          <a:off x="943687" y="-182629"/>
          <a:ext cx="3604171" cy="3604171"/>
        </a:xfrm>
        <a:prstGeom prst="circularArrow">
          <a:avLst>
            <a:gd name="adj1" fmla="val 5689"/>
            <a:gd name="adj2" fmla="val 340510"/>
            <a:gd name="adj3" fmla="val 12519790"/>
            <a:gd name="adj4" fmla="val 18200180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CB83D-D9E0-314F-9C07-70697A6CA8E3}">
      <dsp:nvSpPr>
        <dsp:cNvPr id="0" name=""/>
        <dsp:cNvSpPr/>
      </dsp:nvSpPr>
      <dsp:spPr>
        <a:xfrm>
          <a:off x="1504276" y="397"/>
          <a:ext cx="2482993" cy="12414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IaC</a:t>
          </a:r>
          <a:endParaRPr lang="en-US" sz="3100" kern="1200" dirty="0"/>
        </a:p>
      </dsp:txBody>
      <dsp:txXfrm>
        <a:off x="1564881" y="61002"/>
        <a:ext cx="2361783" cy="1120286"/>
      </dsp:txXfrm>
    </dsp:sp>
    <dsp:sp modelId="{34259E49-42BD-4141-AE47-672EADE0E70E}">
      <dsp:nvSpPr>
        <dsp:cNvPr id="0" name=""/>
        <dsp:cNvSpPr/>
      </dsp:nvSpPr>
      <dsp:spPr>
        <a:xfrm>
          <a:off x="2870273" y="2366373"/>
          <a:ext cx="2482993" cy="124149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Terraform Plan</a:t>
          </a:r>
        </a:p>
      </dsp:txBody>
      <dsp:txXfrm>
        <a:off x="2930878" y="2426978"/>
        <a:ext cx="2361783" cy="1120286"/>
      </dsp:txXfrm>
    </dsp:sp>
    <dsp:sp modelId="{1531F5C6-E5B3-3343-BDE0-4AA9F5B2AD3A}">
      <dsp:nvSpPr>
        <dsp:cNvPr id="0" name=""/>
        <dsp:cNvSpPr/>
      </dsp:nvSpPr>
      <dsp:spPr>
        <a:xfrm>
          <a:off x="138278" y="2366373"/>
          <a:ext cx="2482993" cy="124149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Terraform Apply</a:t>
          </a:r>
        </a:p>
      </dsp:txBody>
      <dsp:txXfrm>
        <a:off x="198883" y="2426978"/>
        <a:ext cx="2361783" cy="1120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750AC8A-4C82-4091-8511-D500AD1C5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1C5B3C8-A9F4-4CA9-92A6-87D124883A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A816-4781-42A6-AD9E-3842C9BE3487}" type="datetimeFigureOut">
              <a:rPr lang="pt-BR" smtClean="0"/>
              <a:t>13/04/2019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1878CE-D921-43F0-9997-D3E325E47D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7C54811-AE7A-4DD6-99FA-B954E80086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E082-A54B-4D48-AC13-597856B330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939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8F1E7-B666-0244-A256-0FE42A8A4770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EE603-161F-5943-9AAF-B7E1B1DEF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3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hashicorp.com/terraform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pt-br/cli/azure/" TargetMode="External"/><Relationship Id="rId5" Type="http://schemas.openxmlformats.org/officeDocument/2006/relationships/hyperlink" Target="https://docs.microsoft.com/pt-br/azure/virtual-machines/linux/terraform-install-configure" TargetMode="External"/><Relationship Id="rId4" Type="http://schemas.openxmlformats.org/officeDocument/2006/relationships/hyperlink" Target="https://www.terraform.io/docs/index.html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Olá</a:t>
            </a:r>
            <a:r>
              <a:rPr lang="en-US" dirty="0"/>
              <a:t> </a:t>
            </a:r>
            <a:r>
              <a:rPr lang="en-US" dirty="0" err="1"/>
              <a:t>pessoal</a:t>
            </a:r>
            <a:r>
              <a:rPr lang="en-US" dirty="0"/>
              <a:t>, boa </a:t>
            </a:r>
            <a:r>
              <a:rPr lang="en-US" dirty="0" err="1"/>
              <a:t>tarde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Obrigado</a:t>
            </a:r>
            <a:r>
              <a:rPr lang="en-US" dirty="0"/>
              <a:t> a </a:t>
            </a:r>
            <a:r>
              <a:rPr lang="en-US" dirty="0" err="1"/>
              <a:t>organização</a:t>
            </a:r>
            <a:r>
              <a:rPr lang="en-US" dirty="0"/>
              <a:t> do </a:t>
            </a:r>
            <a:r>
              <a:rPr lang="en-US" dirty="0" err="1"/>
              <a:t>MVPConf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convite</a:t>
            </a:r>
            <a:endParaRPr lang="en-US" dirty="0"/>
          </a:p>
          <a:p>
            <a:r>
              <a:rPr lang="en-US" dirty="0"/>
              <a:t>Eu </a:t>
            </a:r>
            <a:r>
              <a:rPr lang="en-US" dirty="0" err="1"/>
              <a:t>sou</a:t>
            </a:r>
            <a:r>
              <a:rPr lang="en-US" dirty="0"/>
              <a:t> o Val</a:t>
            </a:r>
          </a:p>
          <a:p>
            <a:r>
              <a:rPr lang="en-US" dirty="0" err="1"/>
              <a:t>Adoro</a:t>
            </a:r>
            <a:r>
              <a:rPr lang="en-US" dirty="0"/>
              <a:t> </a:t>
            </a:r>
            <a:r>
              <a:rPr lang="en-US" dirty="0" err="1"/>
              <a:t>comunidades</a:t>
            </a:r>
            <a:endParaRPr lang="en-US" dirty="0"/>
          </a:p>
          <a:p>
            <a:r>
              <a:rPr lang="en-US" dirty="0" err="1"/>
              <a:t>Estou</a:t>
            </a:r>
            <a:r>
              <a:rPr lang="en-US" dirty="0"/>
              <a:t> community manager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Vmware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cuido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Vmware</a:t>
            </a:r>
            <a:r>
              <a:rPr lang="en-US" dirty="0"/>
              <a:t> </a:t>
            </a:r>
            <a:r>
              <a:rPr lang="en-US" dirty="0" err="1"/>
              <a:t>vExpert</a:t>
            </a:r>
            <a:r>
              <a:rPr lang="en-US" dirty="0"/>
              <a:t> – </a:t>
            </a:r>
            <a:r>
              <a:rPr lang="en-US" dirty="0" err="1"/>
              <a:t>é</a:t>
            </a:r>
            <a:r>
              <a:rPr lang="en-US" dirty="0"/>
              <a:t> o MVP da </a:t>
            </a:r>
            <a:r>
              <a:rPr lang="en-US" dirty="0" err="1"/>
              <a:t>Vmware</a:t>
            </a:r>
            <a:endParaRPr lang="en-US" dirty="0"/>
          </a:p>
          <a:p>
            <a:r>
              <a:rPr lang="en-US" dirty="0" err="1"/>
              <a:t>Vcs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me </a:t>
            </a:r>
            <a:r>
              <a:rPr lang="en-US" dirty="0" err="1"/>
              <a:t>achar</a:t>
            </a:r>
            <a:r>
              <a:rPr lang="en-US" dirty="0"/>
              <a:t> no twitter </a:t>
            </a:r>
            <a:r>
              <a:rPr lang="en-US" dirty="0" err="1"/>
              <a:t>como</a:t>
            </a:r>
            <a:r>
              <a:rPr lang="en-US" dirty="0"/>
              <a:t> @</a:t>
            </a:r>
            <a:r>
              <a:rPr lang="en-US" dirty="0" err="1"/>
              <a:t>homelaber</a:t>
            </a:r>
            <a:endParaRPr lang="en-US" dirty="0"/>
          </a:p>
          <a:p>
            <a:r>
              <a:rPr lang="en-US" dirty="0"/>
              <a:t>Eu </a:t>
            </a:r>
            <a:r>
              <a:rPr lang="en-US" dirty="0" err="1"/>
              <a:t>tenho</a:t>
            </a:r>
            <a:r>
              <a:rPr lang="en-US" dirty="0"/>
              <a:t> um blog com 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homelaber</a:t>
            </a:r>
            <a:r>
              <a:rPr lang="en-US" dirty="0"/>
              <a:t> </a:t>
            </a:r>
            <a:r>
              <a:rPr lang="en-US" dirty="0" err="1"/>
              <a:t>brasil</a:t>
            </a:r>
            <a:r>
              <a:rPr lang="en-US" dirty="0"/>
              <a:t> e </a:t>
            </a:r>
            <a:r>
              <a:rPr lang="en-US" dirty="0" err="1"/>
              <a:t>tb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um podcast </a:t>
            </a:r>
            <a:r>
              <a:rPr lang="en-US" dirty="0" err="1"/>
              <a:t>chamado</a:t>
            </a:r>
            <a:r>
              <a:rPr lang="en-US" dirty="0"/>
              <a:t> </a:t>
            </a:r>
            <a:r>
              <a:rPr lang="en-US" dirty="0" err="1"/>
              <a:t>vBrownBag</a:t>
            </a:r>
            <a:r>
              <a:rPr lang="en-US" dirty="0"/>
              <a:t> </a:t>
            </a:r>
            <a:r>
              <a:rPr lang="en-US" dirty="0" err="1"/>
              <a:t>Brasil</a:t>
            </a:r>
            <a:r>
              <a:rPr lang="en-US" dirty="0"/>
              <a:t>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gravado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vivo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segunda</a:t>
            </a:r>
            <a:r>
              <a:rPr lang="en-US" dirty="0"/>
              <a:t>—</a:t>
            </a:r>
            <a:r>
              <a:rPr lang="en-US" dirty="0" err="1"/>
              <a:t>feiras</a:t>
            </a:r>
            <a:r>
              <a:rPr lang="en-US" dirty="0"/>
              <a:t> as 21hs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13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Segundo o </a:t>
            </a:r>
            <a:r>
              <a:rPr lang="en-US" dirty="0" err="1"/>
              <a:t>aurelio</a:t>
            </a:r>
            <a:r>
              <a:rPr lang="en-US" dirty="0"/>
              <a:t>… </a:t>
            </a:r>
            <a:r>
              <a:rPr lang="en-US" dirty="0" err="1"/>
              <a:t>IaC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gerenciamento</a:t>
            </a:r>
            <a:r>
              <a:rPr lang="en-US" dirty="0"/>
              <a:t> e </a:t>
            </a:r>
            <a:r>
              <a:rPr lang="en-US" dirty="0" err="1"/>
              <a:t>provisionamento</a:t>
            </a:r>
            <a:r>
              <a:rPr lang="en-US" dirty="0"/>
              <a:t> de datacenters </a:t>
            </a:r>
            <a:r>
              <a:rPr lang="en-US" dirty="0" err="1"/>
              <a:t>atraves</a:t>
            </a:r>
            <a:r>
              <a:rPr lang="en-US" dirty="0"/>
              <a:t> de </a:t>
            </a:r>
            <a:r>
              <a:rPr lang="en-US" dirty="0" err="1"/>
              <a:t>codigo</a:t>
            </a:r>
            <a:r>
              <a:rPr lang="en-US" dirty="0"/>
              <a:t>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configuração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14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vantagens</a:t>
            </a:r>
            <a:r>
              <a:rPr lang="en-US" dirty="0"/>
              <a:t> do </a:t>
            </a:r>
            <a:r>
              <a:rPr lang="en-US" dirty="0" err="1"/>
              <a:t>IaC</a:t>
            </a:r>
            <a:r>
              <a:rPr lang="en-US" dirty="0"/>
              <a:t> </a:t>
            </a:r>
            <a:r>
              <a:rPr lang="en-US" dirty="0" err="1"/>
              <a:t>são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Versionamento</a:t>
            </a:r>
            <a:r>
              <a:rPr lang="en-US" dirty="0"/>
              <a:t> do </a:t>
            </a:r>
            <a:r>
              <a:rPr lang="en-US" dirty="0" err="1"/>
              <a:t>codigo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Reutilização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Automação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92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IaC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provisionar</a:t>
            </a:r>
            <a:endParaRPr lang="en-US" dirty="0"/>
          </a:p>
          <a:p>
            <a:r>
              <a:rPr lang="en-US" dirty="0" err="1"/>
              <a:t>Servidores</a:t>
            </a:r>
            <a:endParaRPr lang="en-US" dirty="0"/>
          </a:p>
          <a:p>
            <a:r>
              <a:rPr lang="en-US" dirty="0" err="1"/>
              <a:t>Redes</a:t>
            </a:r>
            <a:endParaRPr lang="en-US" dirty="0"/>
          </a:p>
          <a:p>
            <a:r>
              <a:rPr lang="en-US" dirty="0"/>
              <a:t>Firewalls</a:t>
            </a:r>
          </a:p>
          <a:p>
            <a:r>
              <a:rPr lang="en-US" dirty="0" err="1"/>
              <a:t>Loadbalances</a:t>
            </a:r>
            <a:endParaRPr lang="en-US" dirty="0"/>
          </a:p>
          <a:p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38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 dirty="0"/>
              <a:t> o Terraform?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5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um </a:t>
            </a:r>
            <a:r>
              <a:rPr lang="en-US" dirty="0" err="1"/>
              <a:t>planeta</a:t>
            </a:r>
            <a:r>
              <a:rPr lang="en-US" dirty="0"/>
              <a:t> para que </a:t>
            </a:r>
            <a:r>
              <a:rPr lang="en-US" dirty="0" err="1"/>
              <a:t>ele</a:t>
            </a:r>
            <a:r>
              <a:rPr lang="en-US" dirty="0"/>
              <a:t> fique </a:t>
            </a:r>
            <a:r>
              <a:rPr lang="en-US" dirty="0" err="1"/>
              <a:t>parecido</a:t>
            </a:r>
            <a:r>
              <a:rPr lang="en-US" dirty="0"/>
              <a:t> com a terra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60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 terraform que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ferramenta da </a:t>
            </a:r>
            <a:r>
              <a:rPr lang="en-US" dirty="0" err="1"/>
              <a:t>Hashicorp</a:t>
            </a:r>
            <a:r>
              <a:rPr lang="en-US" dirty="0"/>
              <a:t> </a:t>
            </a:r>
          </a:p>
          <a:p>
            <a:r>
              <a:rPr lang="en-US" dirty="0"/>
              <a:t>O Terraform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ferramenta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Gratis – mas </a:t>
            </a:r>
            <a:r>
              <a:rPr lang="en-US" dirty="0" err="1"/>
              <a:t>tb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enterprise</a:t>
            </a:r>
          </a:p>
          <a:p>
            <a:r>
              <a:rPr lang="en-US" dirty="0"/>
              <a:t>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infraestrutura</a:t>
            </a:r>
            <a:r>
              <a:rPr lang="en-US" dirty="0"/>
              <a:t> </a:t>
            </a:r>
            <a:r>
              <a:rPr lang="en-US" dirty="0" err="1"/>
              <a:t>atravez</a:t>
            </a:r>
            <a:r>
              <a:rPr lang="en-US" dirty="0"/>
              <a:t> de </a:t>
            </a:r>
            <a:r>
              <a:rPr lang="en-US" dirty="0" err="1"/>
              <a:t>codigo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Terraform </a:t>
            </a:r>
            <a:r>
              <a:rPr lang="en-US" dirty="0" err="1"/>
              <a:t>é</a:t>
            </a:r>
            <a:r>
              <a:rPr lang="en-US" dirty="0"/>
              <a:t> Multi Cloud – </a:t>
            </a: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160 providers</a:t>
            </a:r>
          </a:p>
          <a:p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de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do Azure</a:t>
            </a:r>
          </a:p>
          <a:p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escreve</a:t>
            </a:r>
            <a:r>
              <a:rPr lang="en-US" dirty="0"/>
              <a:t> e </a:t>
            </a:r>
            <a:r>
              <a:rPr lang="en-US" dirty="0" err="1"/>
              <a:t>ler</a:t>
            </a:r>
            <a:endParaRPr lang="en-US" dirty="0"/>
          </a:p>
          <a:p>
            <a:r>
              <a:rPr lang="en-US" dirty="0" err="1"/>
              <a:t>Roda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Windows, Mac e Linux</a:t>
            </a:r>
          </a:p>
          <a:p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a API do azure</a:t>
            </a:r>
          </a:p>
          <a:p>
            <a:r>
              <a:rPr lang="en-US" dirty="0"/>
              <a:t>E sim… </a:t>
            </a:r>
            <a:r>
              <a:rPr lang="en-US" dirty="0" err="1"/>
              <a:t>é</a:t>
            </a:r>
            <a:r>
              <a:rPr lang="en-US" dirty="0"/>
              <a:t> gratis!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89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vale </a:t>
            </a:r>
            <a:r>
              <a:rPr lang="en-US" dirty="0" err="1"/>
              <a:t>dizer</a:t>
            </a:r>
            <a:r>
              <a:rPr lang="en-US" dirty="0"/>
              <a:t> que Terraform S2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55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Bom</a:t>
            </a:r>
            <a:r>
              <a:rPr lang="en-US" dirty="0"/>
              <a:t>…agora que </a:t>
            </a:r>
            <a:r>
              <a:rPr lang="en-US" dirty="0" err="1"/>
              <a:t>vcs</a:t>
            </a:r>
            <a:r>
              <a:rPr lang="en-US" dirty="0"/>
              <a:t> ja </a:t>
            </a:r>
            <a:r>
              <a:rPr lang="en-US" dirty="0" err="1"/>
              <a:t>entenderam</a:t>
            </a:r>
            <a:r>
              <a:rPr lang="en-US" dirty="0"/>
              <a:t> o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IaC</a:t>
            </a:r>
            <a:r>
              <a:rPr lang="en-US" dirty="0"/>
              <a:t> e o que </a:t>
            </a:r>
            <a:r>
              <a:rPr lang="en-US" dirty="0" err="1"/>
              <a:t>é</a:t>
            </a:r>
            <a:r>
              <a:rPr lang="en-US" dirty="0"/>
              <a:t> o Terraform,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</a:t>
            </a:r>
            <a:r>
              <a:rPr lang="en-US" dirty="0" err="1"/>
              <a:t>colocar</a:t>
            </a:r>
            <a:r>
              <a:rPr lang="en-US" dirty="0"/>
              <a:t> a </a:t>
            </a:r>
            <a:r>
              <a:rPr lang="en-US" dirty="0" err="1"/>
              <a:t>mão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98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terraform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baixado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link</a:t>
            </a:r>
          </a:p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 para Linux, Windows e Mac</a:t>
            </a:r>
          </a:p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o download do </a:t>
            </a:r>
            <a:r>
              <a:rPr lang="en-US" dirty="0" err="1"/>
              <a:t>arquivo</a:t>
            </a:r>
            <a:r>
              <a:rPr lang="en-US" dirty="0"/>
              <a:t> para o </a:t>
            </a:r>
            <a:r>
              <a:rPr lang="en-US" dirty="0" err="1"/>
              <a:t>seu</a:t>
            </a:r>
            <a:r>
              <a:rPr lang="en-US" dirty="0"/>
              <a:t> SO</a:t>
            </a:r>
          </a:p>
          <a:p>
            <a:r>
              <a:rPr lang="en-US" dirty="0" err="1"/>
              <a:t>Descompacta</a:t>
            </a:r>
            <a:endParaRPr lang="en-US" dirty="0"/>
          </a:p>
          <a:p>
            <a:r>
              <a:rPr lang="en-US" dirty="0" err="1"/>
              <a:t>Configura</a:t>
            </a:r>
            <a:r>
              <a:rPr lang="en-US" dirty="0"/>
              <a:t> o Path</a:t>
            </a:r>
          </a:p>
          <a:p>
            <a:r>
              <a:rPr lang="en-US" dirty="0"/>
              <a:t>E pronto… simples </a:t>
            </a:r>
            <a:r>
              <a:rPr lang="en-US" dirty="0" err="1"/>
              <a:t>assim</a:t>
            </a:r>
            <a:endParaRPr lang="en-US" dirty="0"/>
          </a:p>
          <a:p>
            <a:r>
              <a:rPr lang="en-US" dirty="0"/>
              <a:t>O Terraform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arquivinho</a:t>
            </a:r>
            <a:r>
              <a:rPr lang="en-US" dirty="0"/>
              <a:t> de </a:t>
            </a:r>
            <a:r>
              <a:rPr lang="en-US" dirty="0" err="1"/>
              <a:t>uns</a:t>
            </a:r>
            <a:r>
              <a:rPr lang="en-US" dirty="0"/>
              <a:t> 20MB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9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vou falar sobre </a:t>
            </a:r>
            <a:r>
              <a:rPr lang="pt-BR" dirty="0" err="1"/>
              <a:t>Terraform</a:t>
            </a:r>
            <a:endParaRPr lang="pt-BR" dirty="0"/>
          </a:p>
          <a:p>
            <a:endParaRPr lang="pt-BR" dirty="0"/>
          </a:p>
          <a:p>
            <a:r>
              <a:rPr lang="pt-BR" dirty="0"/>
              <a:t>Quem aqui sabe o que é </a:t>
            </a:r>
            <a:r>
              <a:rPr lang="pt-BR" dirty="0" err="1"/>
              <a:t>terraform</a:t>
            </a:r>
            <a:r>
              <a:rPr lang="pt-BR" dirty="0"/>
              <a:t>?</a:t>
            </a:r>
          </a:p>
          <a:p>
            <a:endParaRPr lang="pt-BR" dirty="0"/>
          </a:p>
          <a:p>
            <a:r>
              <a:rPr lang="pt-BR" dirty="0"/>
              <a:t>Quem aqui já usou </a:t>
            </a:r>
            <a:r>
              <a:rPr lang="pt-BR" dirty="0" err="1"/>
              <a:t>terraform</a:t>
            </a:r>
            <a:r>
              <a:rPr lang="pt-BR" dirty="0"/>
              <a:t> alguma vez?</a:t>
            </a:r>
          </a:p>
          <a:p>
            <a:endParaRPr lang="pt-BR" dirty="0"/>
          </a:p>
          <a:p>
            <a:r>
              <a:rPr lang="pt-BR" dirty="0"/>
              <a:t>Quem aqui está planejando usar </a:t>
            </a:r>
            <a:r>
              <a:rPr lang="pt-BR" dirty="0" err="1"/>
              <a:t>terraform</a:t>
            </a:r>
            <a:r>
              <a:rPr lang="pt-BR" dirty="0"/>
              <a:t>?</a:t>
            </a:r>
          </a:p>
          <a:p>
            <a:endParaRPr lang="pt-BR" dirty="0"/>
          </a:p>
          <a:p>
            <a:r>
              <a:rPr lang="pt-BR" dirty="0"/>
              <a:t>Boa</a:t>
            </a:r>
          </a:p>
          <a:p>
            <a:r>
              <a:rPr lang="pt-BR" dirty="0"/>
              <a:t>FROM ZERO TO USEFUL – TERRAFORM</a:t>
            </a:r>
          </a:p>
          <a:p>
            <a:r>
              <a:rPr lang="pt-BR" dirty="0"/>
              <a:t>A ideia dessa conversa é </a:t>
            </a:r>
            <a:r>
              <a:rPr lang="pt-BR" dirty="0" err="1"/>
              <a:t>vc</a:t>
            </a:r>
            <a:r>
              <a:rPr lang="pt-BR" dirty="0"/>
              <a:t> sair do ZERO de </a:t>
            </a:r>
            <a:r>
              <a:rPr lang="pt-BR" dirty="0" err="1"/>
              <a:t>Terraform</a:t>
            </a:r>
            <a:r>
              <a:rPr lang="pt-BR" dirty="0"/>
              <a:t> e conseguir fazer alguma coisa</a:t>
            </a:r>
            <a:br>
              <a:rPr lang="pt-BR" dirty="0"/>
            </a:br>
            <a:r>
              <a:rPr lang="pt-BR" dirty="0" err="1"/>
              <a:t>Vc</a:t>
            </a:r>
            <a:r>
              <a:rPr lang="pt-BR" dirty="0"/>
              <a:t> não vai sair daqui um NINJA mas vai saber se virar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1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instalar</a:t>
            </a:r>
            <a:r>
              <a:rPr lang="en-US" dirty="0"/>
              <a:t> no Mac, </a:t>
            </a:r>
            <a:r>
              <a:rPr lang="en-US" dirty="0" err="1"/>
              <a:t>basta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o commando brew install terraform</a:t>
            </a:r>
          </a:p>
          <a:p>
            <a:r>
              <a:rPr lang="en-US" dirty="0"/>
              <a:t>OU </a:t>
            </a:r>
            <a:r>
              <a:rPr lang="en-US" dirty="0" err="1"/>
              <a:t>fazer</a:t>
            </a:r>
            <a:r>
              <a:rPr lang="en-US" dirty="0"/>
              <a:t> o download </a:t>
            </a:r>
            <a:r>
              <a:rPr lang="en-US" dirty="0" err="1"/>
              <a:t>pelo</a:t>
            </a:r>
            <a:r>
              <a:rPr lang="en-US" dirty="0"/>
              <a:t> site.</a:t>
            </a:r>
          </a:p>
          <a:p>
            <a:r>
              <a:rPr lang="en-US" dirty="0"/>
              <a:t>A </a:t>
            </a:r>
            <a:r>
              <a:rPr lang="en-US" dirty="0" err="1"/>
              <a:t>vantagem</a:t>
            </a:r>
            <a:r>
              <a:rPr lang="en-US" dirty="0"/>
              <a:t> do brew </a:t>
            </a:r>
            <a:r>
              <a:rPr lang="en-US" dirty="0" err="1"/>
              <a:t>é</a:t>
            </a:r>
            <a:r>
              <a:rPr lang="en-US" dirty="0"/>
              <a:t> que </a:t>
            </a:r>
            <a:r>
              <a:rPr lang="en-US" dirty="0" err="1"/>
              <a:t>ele</a:t>
            </a:r>
            <a:r>
              <a:rPr lang="en-US" dirty="0"/>
              <a:t> ja configure o path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19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Linux – aqui no caso estou usando </a:t>
            </a:r>
            <a:r>
              <a:rPr lang="pt-BR" dirty="0" err="1"/>
              <a:t>ubuntu</a:t>
            </a:r>
            <a:endParaRPr lang="pt-BR" dirty="0"/>
          </a:p>
          <a:p>
            <a:r>
              <a:rPr lang="pt-BR" dirty="0"/>
              <a:t>Basta baixar o pacote como </a:t>
            </a:r>
            <a:r>
              <a:rPr lang="pt-BR" dirty="0" err="1"/>
              <a:t>wget</a:t>
            </a:r>
            <a:endParaRPr lang="pt-BR" dirty="0"/>
          </a:p>
          <a:p>
            <a:r>
              <a:rPr lang="pt-BR" dirty="0"/>
              <a:t>Descompactar</a:t>
            </a:r>
          </a:p>
          <a:p>
            <a:r>
              <a:rPr lang="pt-BR" dirty="0"/>
              <a:t>e rodar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30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Já no Windows, é mais baba ainda</a:t>
            </a:r>
          </a:p>
          <a:p>
            <a:r>
              <a:rPr lang="pt-BR" dirty="0"/>
              <a:t>Baixa o zip</a:t>
            </a:r>
          </a:p>
          <a:p>
            <a:r>
              <a:rPr lang="pt-BR" dirty="0"/>
              <a:t>Descompacta</a:t>
            </a:r>
          </a:p>
          <a:p>
            <a:r>
              <a:rPr lang="pt-BR" dirty="0"/>
              <a:t>E pronto!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8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próximo passo é instalar o </a:t>
            </a:r>
            <a:r>
              <a:rPr lang="pt-BR" dirty="0" err="1"/>
              <a:t>Azure</a:t>
            </a:r>
            <a:r>
              <a:rPr lang="pt-BR" dirty="0"/>
              <a:t> </a:t>
            </a:r>
            <a:r>
              <a:rPr lang="pt-BR" dirty="0" err="1"/>
              <a:t>Ci</a:t>
            </a:r>
            <a:r>
              <a:rPr lang="pt-BR" dirty="0"/>
              <a:t> El </a:t>
            </a:r>
            <a:r>
              <a:rPr lang="pt-BR" dirty="0" err="1"/>
              <a:t>Lai</a:t>
            </a:r>
            <a:endParaRPr lang="pt-BR" dirty="0"/>
          </a:p>
          <a:p>
            <a:r>
              <a:rPr lang="pt-BR" dirty="0"/>
              <a:t>Quem aqui já usa </a:t>
            </a:r>
            <a:r>
              <a:rPr lang="pt-BR" dirty="0" err="1"/>
              <a:t>Azure</a:t>
            </a:r>
            <a:r>
              <a:rPr lang="pt-BR" dirty="0"/>
              <a:t>... Já deve ter instalado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70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Azure</a:t>
            </a:r>
            <a:r>
              <a:rPr lang="pt-BR" dirty="0"/>
              <a:t> CLI é </a:t>
            </a:r>
            <a:r>
              <a:rPr lang="pt-BR" dirty="0" err="1"/>
              <a:t>Pre-Req</a:t>
            </a:r>
            <a:r>
              <a:rPr lang="pt-BR" dirty="0"/>
              <a:t> para usar o </a:t>
            </a:r>
            <a:r>
              <a:rPr lang="pt-BR" dirty="0" err="1"/>
              <a:t>terraform</a:t>
            </a:r>
            <a:r>
              <a:rPr lang="pt-BR" dirty="0"/>
              <a:t> com o </a:t>
            </a:r>
            <a:r>
              <a:rPr lang="pt-BR" dirty="0" err="1"/>
              <a:t>Azure</a:t>
            </a:r>
            <a:endParaRPr lang="pt-BR" dirty="0"/>
          </a:p>
          <a:p>
            <a:endParaRPr lang="pt-BR" dirty="0"/>
          </a:p>
          <a:p>
            <a:r>
              <a:rPr lang="pt-BR" dirty="0"/>
              <a:t>Para instalar no Windows é via MSI, no </a:t>
            </a:r>
            <a:r>
              <a:rPr lang="pt-BR" dirty="0" err="1"/>
              <a:t>mac</a:t>
            </a:r>
            <a:r>
              <a:rPr lang="pt-BR" dirty="0"/>
              <a:t> é via </a:t>
            </a:r>
            <a:r>
              <a:rPr lang="pt-BR" dirty="0" err="1"/>
              <a:t>brew</a:t>
            </a:r>
            <a:r>
              <a:rPr lang="pt-BR" dirty="0"/>
              <a:t> e no Linux via pacote </a:t>
            </a:r>
            <a:r>
              <a:rPr lang="pt-BR" dirty="0" err="1"/>
              <a:t>apt-get</a:t>
            </a:r>
            <a:r>
              <a:rPr lang="pt-BR" dirty="0"/>
              <a:t> </a:t>
            </a:r>
            <a:r>
              <a:rPr lang="pt-BR" dirty="0" err="1"/>
              <a:t>install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5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Terraform</a:t>
            </a:r>
            <a:r>
              <a:rPr lang="pt-BR" dirty="0"/>
              <a:t> INIT -  faz a inicialização do </a:t>
            </a:r>
            <a:r>
              <a:rPr lang="pt-BR" dirty="0" err="1"/>
              <a:t>terraform</a:t>
            </a:r>
            <a:r>
              <a:rPr lang="pt-BR" dirty="0"/>
              <a:t> – baixa as dependências, plug-ins, </a:t>
            </a:r>
            <a:r>
              <a:rPr lang="pt-BR" dirty="0" err="1"/>
              <a:t>etc</a:t>
            </a:r>
            <a:endParaRPr lang="pt-BR" dirty="0"/>
          </a:p>
          <a:p>
            <a:r>
              <a:rPr lang="pt-BR" dirty="0" err="1"/>
              <a:t>Terraform</a:t>
            </a:r>
            <a:r>
              <a:rPr lang="pt-BR" dirty="0"/>
              <a:t> PLAN – valida o seu arquivo de configurações e Planeja a criação ou alteração do ambiente</a:t>
            </a:r>
          </a:p>
          <a:p>
            <a:r>
              <a:rPr lang="pt-BR" dirty="0" err="1"/>
              <a:t>Terraform</a:t>
            </a:r>
            <a:r>
              <a:rPr lang="pt-BR" dirty="0"/>
              <a:t> APPLY – aplica as configurações – inclusões, alterações ou exclusões</a:t>
            </a:r>
          </a:p>
          <a:p>
            <a:r>
              <a:rPr lang="pt-BR" dirty="0" err="1"/>
              <a:t>Terraform</a:t>
            </a:r>
            <a:r>
              <a:rPr lang="pt-BR" dirty="0"/>
              <a:t> DESTROY – </a:t>
            </a:r>
            <a:r>
              <a:rPr lang="pt-BR" dirty="0" err="1"/>
              <a:t>destroy</a:t>
            </a:r>
            <a:r>
              <a:rPr lang="pt-BR" dirty="0"/>
              <a:t> / apaga o ambiente</a:t>
            </a:r>
          </a:p>
          <a:p>
            <a:r>
              <a:rPr lang="pt-BR" dirty="0" err="1"/>
              <a:t>Terraform</a:t>
            </a:r>
            <a:r>
              <a:rPr lang="pt-BR" dirty="0"/>
              <a:t> SHOW – mostra o estado atual do seu ambiente </a:t>
            </a:r>
          </a:p>
          <a:p>
            <a:endParaRPr lang="pt-BR" dirty="0"/>
          </a:p>
          <a:p>
            <a:r>
              <a:rPr lang="pt-BR" dirty="0"/>
              <a:t>E se </a:t>
            </a:r>
            <a:r>
              <a:rPr lang="pt-BR" dirty="0" err="1"/>
              <a:t>vc</a:t>
            </a:r>
            <a:r>
              <a:rPr lang="pt-BR" dirty="0"/>
              <a:t> rodar somente </a:t>
            </a:r>
            <a:r>
              <a:rPr lang="pt-BR" dirty="0" err="1"/>
              <a:t>terraform</a:t>
            </a:r>
            <a:r>
              <a:rPr lang="pt-BR" dirty="0"/>
              <a:t> ele vai </a:t>
            </a:r>
            <a:r>
              <a:rPr lang="pt-BR" dirty="0" err="1"/>
              <a:t>mostar</a:t>
            </a:r>
            <a:r>
              <a:rPr lang="pt-BR" dirty="0"/>
              <a:t> a lista de todos os comandos</a:t>
            </a:r>
          </a:p>
          <a:p>
            <a:r>
              <a:rPr lang="pt-BR" dirty="0"/>
              <a:t>E rodando </a:t>
            </a:r>
            <a:r>
              <a:rPr lang="pt-BR" dirty="0" err="1"/>
              <a:t>terraform</a:t>
            </a:r>
            <a:r>
              <a:rPr lang="pt-BR" dirty="0"/>
              <a:t> comando –</a:t>
            </a:r>
            <a:r>
              <a:rPr lang="pt-BR" dirty="0" err="1"/>
              <a:t>h</a:t>
            </a:r>
            <a:r>
              <a:rPr lang="pt-BR" dirty="0"/>
              <a:t> ele vai mostrar a lista de todos os parâmetros do comando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72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Arquivos do </a:t>
            </a:r>
            <a:r>
              <a:rPr lang="pt-BR" dirty="0" err="1"/>
              <a:t>terraform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90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arquivos de configuração do </a:t>
            </a:r>
            <a:r>
              <a:rPr lang="pt-BR" dirty="0" err="1"/>
              <a:t>terraform</a:t>
            </a:r>
            <a:r>
              <a:rPr lang="pt-BR" dirty="0"/>
              <a:t> usam a </a:t>
            </a:r>
            <a:r>
              <a:rPr lang="pt-BR" dirty="0" err="1"/>
              <a:t>Hashicorp</a:t>
            </a:r>
            <a:r>
              <a:rPr lang="pt-BR" dirty="0"/>
              <a:t> </a:t>
            </a:r>
            <a:r>
              <a:rPr lang="pt-BR" dirty="0" err="1"/>
              <a:t>configuration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– HCL</a:t>
            </a:r>
          </a:p>
          <a:p>
            <a:r>
              <a:rPr lang="pt-BR" dirty="0"/>
              <a:t>Arquivos texto puro</a:t>
            </a:r>
          </a:p>
          <a:p>
            <a:r>
              <a:rPr lang="pt-BR" dirty="0"/>
              <a:t>Seguem um padrão</a:t>
            </a:r>
          </a:p>
          <a:p>
            <a:r>
              <a:rPr lang="pt-BR" dirty="0"/>
              <a:t>Sempre devem ter a extensão .tf</a:t>
            </a:r>
          </a:p>
          <a:p>
            <a:r>
              <a:rPr lang="pt-BR" dirty="0"/>
              <a:t>Arquivos .</a:t>
            </a:r>
            <a:r>
              <a:rPr lang="pt-BR" dirty="0" err="1"/>
              <a:t>tfvars</a:t>
            </a:r>
            <a:r>
              <a:rPr lang="pt-BR" dirty="0"/>
              <a:t> são arquivos com variáveis</a:t>
            </a:r>
          </a:p>
          <a:p>
            <a:r>
              <a:rPr lang="pt-BR" dirty="0"/>
              <a:t>Sempre divididos em blocos de recursos</a:t>
            </a:r>
          </a:p>
          <a:p>
            <a:r>
              <a:rPr lang="pt-BR" dirty="0"/>
              <a:t>Nesses links tem mais informações sobre a estrutura dos arquivos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85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83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workflow padrão do </a:t>
            </a:r>
            <a:r>
              <a:rPr lang="pt-BR" dirty="0" err="1"/>
              <a:t>terraform</a:t>
            </a:r>
            <a:r>
              <a:rPr lang="pt-BR" dirty="0"/>
              <a:t> é bem simples</a:t>
            </a:r>
          </a:p>
          <a:p>
            <a:endParaRPr lang="pt-BR" dirty="0"/>
          </a:p>
          <a:p>
            <a:r>
              <a:rPr lang="pt-BR" dirty="0"/>
              <a:t>Você cria o seu arquivo .tf com as instruções para criar a sua infra</a:t>
            </a:r>
          </a:p>
          <a:p>
            <a:endParaRPr lang="pt-BR" dirty="0"/>
          </a:p>
          <a:p>
            <a:r>
              <a:rPr lang="pt-BR" dirty="0"/>
              <a:t>Roda o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plan</a:t>
            </a:r>
            <a:endParaRPr lang="pt-BR" dirty="0"/>
          </a:p>
          <a:p>
            <a:endParaRPr lang="pt-BR" dirty="0"/>
          </a:p>
          <a:p>
            <a:r>
              <a:rPr lang="pt-BR" dirty="0"/>
              <a:t>Roda o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apply</a:t>
            </a:r>
            <a:r>
              <a:rPr lang="pt-BR" dirty="0"/>
              <a:t> </a:t>
            </a:r>
          </a:p>
          <a:p>
            <a:endParaRPr lang="pt-BR" dirty="0"/>
          </a:p>
          <a:p>
            <a:r>
              <a:rPr lang="pt-BR" dirty="0"/>
              <a:t>A infra é criada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Esse</a:t>
            </a:r>
            <a:r>
              <a:rPr lang="en-US" dirty="0"/>
              <a:t> eh o disclaimer </a:t>
            </a:r>
            <a:r>
              <a:rPr lang="en-US" dirty="0" err="1"/>
              <a:t>padrão</a:t>
            </a:r>
            <a:r>
              <a:rPr lang="en-US" dirty="0"/>
              <a:t> da </a:t>
            </a:r>
            <a:r>
              <a:rPr lang="en-US" dirty="0" err="1"/>
              <a:t>firma</a:t>
            </a:r>
            <a:endParaRPr lang="en-US" dirty="0"/>
          </a:p>
          <a:p>
            <a:r>
              <a:rPr lang="en-US" dirty="0" err="1"/>
              <a:t>Qq</a:t>
            </a:r>
            <a:r>
              <a:rPr lang="en-US" dirty="0"/>
              <a:t> </a:t>
            </a:r>
            <a:r>
              <a:rPr lang="en-US" dirty="0" err="1"/>
              <a:t>cagada</a:t>
            </a:r>
            <a:r>
              <a:rPr lang="en-US" dirty="0"/>
              <a:t>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disser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,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responsabilidade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 da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</a:t>
            </a:r>
            <a:r>
              <a:rPr lang="en-US" dirty="0" err="1"/>
              <a:t>beleza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Depois que a sua infra esta criada, é um </a:t>
            </a:r>
            <a:r>
              <a:rPr lang="pt-BR" dirty="0" err="1"/>
              <a:t>circlulo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fazer alterações</a:t>
            </a:r>
          </a:p>
          <a:p>
            <a:r>
              <a:rPr lang="pt-BR" dirty="0"/>
              <a:t>Rodar o </a:t>
            </a:r>
            <a:r>
              <a:rPr lang="pt-BR" dirty="0" err="1"/>
              <a:t>plan</a:t>
            </a:r>
            <a:endParaRPr lang="pt-BR" dirty="0"/>
          </a:p>
          <a:p>
            <a:r>
              <a:rPr lang="pt-BR" dirty="0"/>
              <a:t>Rodar o </a:t>
            </a:r>
            <a:r>
              <a:rPr lang="pt-BR" dirty="0" err="1"/>
              <a:t>apply</a:t>
            </a:r>
            <a:endParaRPr lang="pt-BR" dirty="0"/>
          </a:p>
          <a:p>
            <a:r>
              <a:rPr lang="pt-BR" dirty="0"/>
              <a:t>E eventualmente destruir o ambiente quando não precisar mais dele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3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que os deuses da demonstração me ajudem!!!!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82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primeira coisa que você tem que fazer é configurar as </a:t>
            </a:r>
            <a:r>
              <a:rPr lang="pt-BR" dirty="0" err="1"/>
              <a:t>credeciais</a:t>
            </a:r>
            <a:r>
              <a:rPr lang="pt-BR" dirty="0"/>
              <a:t> do </a:t>
            </a:r>
            <a:r>
              <a:rPr lang="pt-BR" dirty="0" err="1"/>
              <a:t>Azure</a:t>
            </a:r>
            <a:r>
              <a:rPr lang="pt-BR" dirty="0"/>
              <a:t> com o az </a:t>
            </a:r>
            <a:r>
              <a:rPr lang="pt-BR" dirty="0" err="1"/>
              <a:t>cli</a:t>
            </a:r>
            <a:endParaRPr lang="pt-BR" dirty="0"/>
          </a:p>
          <a:p>
            <a:endParaRPr lang="pt-BR" dirty="0"/>
          </a:p>
          <a:p>
            <a:r>
              <a:rPr lang="pt-BR" dirty="0"/>
              <a:t>Eu não vou fazer aqui, para vocês não verem minhas credenciais</a:t>
            </a:r>
          </a:p>
          <a:p>
            <a:endParaRPr lang="pt-BR" dirty="0"/>
          </a:p>
          <a:p>
            <a:r>
              <a:rPr lang="pt-BR" dirty="0"/>
              <a:t>Mas basicamente </a:t>
            </a:r>
            <a:r>
              <a:rPr lang="pt-BR" dirty="0" err="1"/>
              <a:t>vc</a:t>
            </a:r>
            <a:r>
              <a:rPr lang="pt-BR" dirty="0"/>
              <a:t> vai rodar o comando</a:t>
            </a:r>
          </a:p>
          <a:p>
            <a:endParaRPr lang="pt-BR" dirty="0"/>
          </a:p>
          <a:p>
            <a:r>
              <a:rPr lang="pt-BR" dirty="0"/>
              <a:t>$ az </a:t>
            </a:r>
            <a:r>
              <a:rPr lang="pt-BR" dirty="0" err="1"/>
              <a:t>login</a:t>
            </a:r>
            <a:r>
              <a:rPr lang="pt-BR" dirty="0"/>
              <a:t> – ele vai abrir a pagina do portal do </a:t>
            </a:r>
            <a:r>
              <a:rPr lang="pt-BR" dirty="0" err="1"/>
              <a:t>azure</a:t>
            </a:r>
            <a:r>
              <a:rPr lang="pt-BR" dirty="0"/>
              <a:t> para </a:t>
            </a:r>
            <a:r>
              <a:rPr lang="pt-BR" dirty="0" err="1"/>
              <a:t>vc</a:t>
            </a:r>
            <a:r>
              <a:rPr lang="pt-BR" dirty="0"/>
              <a:t> se </a:t>
            </a:r>
            <a:r>
              <a:rPr lang="pt-BR" dirty="0" err="1"/>
              <a:t>logar</a:t>
            </a:r>
            <a:endParaRPr lang="pt-BR" dirty="0"/>
          </a:p>
          <a:p>
            <a:endParaRPr lang="pt-BR" dirty="0"/>
          </a:p>
          <a:p>
            <a:r>
              <a:rPr lang="pt-BR" dirty="0"/>
              <a:t>Se </a:t>
            </a:r>
            <a:r>
              <a:rPr lang="pt-BR" dirty="0" err="1"/>
              <a:t>vc</a:t>
            </a:r>
            <a:r>
              <a:rPr lang="pt-BR" dirty="0"/>
              <a:t> tiver mais de uma conta, </a:t>
            </a:r>
            <a:r>
              <a:rPr lang="pt-BR" dirty="0" err="1"/>
              <a:t>vc</a:t>
            </a:r>
            <a:r>
              <a:rPr lang="pt-BR" dirty="0"/>
              <a:t> vai rodar o az </a:t>
            </a:r>
            <a:r>
              <a:rPr lang="pt-BR" dirty="0" err="1"/>
              <a:t>account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endParaRPr lang="pt-BR" dirty="0"/>
          </a:p>
          <a:p>
            <a:r>
              <a:rPr lang="pt-BR" dirty="0"/>
              <a:t>Depois </a:t>
            </a:r>
            <a:r>
              <a:rPr lang="pt-BR" dirty="0" err="1"/>
              <a:t>vc</a:t>
            </a:r>
            <a:r>
              <a:rPr lang="pt-BR" dirty="0"/>
              <a:t> vai dizer qual conta vai usar com o o az </a:t>
            </a:r>
            <a:r>
              <a:rPr lang="pt-BR" dirty="0" err="1"/>
              <a:t>account</a:t>
            </a:r>
            <a:r>
              <a:rPr lang="pt-BR" dirty="0"/>
              <a:t> set</a:t>
            </a:r>
          </a:p>
          <a:p>
            <a:endParaRPr lang="pt-BR" dirty="0"/>
          </a:p>
          <a:p>
            <a:r>
              <a:rPr lang="pt-BR" dirty="0"/>
              <a:t>E por fim, </a:t>
            </a:r>
            <a:r>
              <a:rPr lang="pt-BR" dirty="0" err="1"/>
              <a:t>vc</a:t>
            </a:r>
            <a:r>
              <a:rPr lang="pt-BR" dirty="0"/>
              <a:t> vai criar a permissão para executar os comandos do </a:t>
            </a:r>
            <a:r>
              <a:rPr lang="pt-BR" dirty="0" err="1"/>
              <a:t>terraform</a:t>
            </a:r>
            <a:endParaRPr lang="pt-BR" dirty="0"/>
          </a:p>
          <a:p>
            <a:endParaRPr lang="pt-BR" dirty="0"/>
          </a:p>
          <a:p>
            <a:r>
              <a:rPr lang="pt-BR" dirty="0"/>
              <a:t>Essas informações </a:t>
            </a:r>
            <a:r>
              <a:rPr lang="pt-BR" dirty="0" err="1"/>
              <a:t>vc</a:t>
            </a:r>
            <a:r>
              <a:rPr lang="pt-BR" dirty="0"/>
              <a:t> vai colocar no arquivo .</a:t>
            </a:r>
            <a:r>
              <a:rPr lang="pt-BR" dirty="0" err="1"/>
              <a:t>tfvars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773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1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Nessa demo, eu vou criar uma VM Linux com </a:t>
            </a:r>
            <a:r>
              <a:rPr lang="pt-BR" dirty="0" err="1"/>
              <a:t>Nginx</a:t>
            </a:r>
            <a:r>
              <a:rPr lang="pt-BR" dirty="0"/>
              <a:t> e fazer o </a:t>
            </a:r>
            <a:r>
              <a:rPr lang="pt-BR" dirty="0" err="1"/>
              <a:t>deploy</a:t>
            </a:r>
            <a:r>
              <a:rPr lang="pt-BR" dirty="0"/>
              <a:t> de um website</a:t>
            </a:r>
          </a:p>
          <a:p>
            <a:endParaRPr lang="pt-BR" dirty="0"/>
          </a:p>
          <a:p>
            <a:r>
              <a:rPr lang="pt-BR" dirty="0"/>
              <a:t>Então o que eu vou precisar criar para atingir esse objetivo</a:t>
            </a:r>
          </a:p>
          <a:p>
            <a:endParaRPr lang="pt-BR" dirty="0"/>
          </a:p>
          <a:p>
            <a:r>
              <a:rPr lang="pt-BR" dirty="0"/>
              <a:t>No </a:t>
            </a:r>
            <a:r>
              <a:rPr lang="pt-BR" dirty="0" err="1"/>
              <a:t>Azure</a:t>
            </a:r>
            <a:r>
              <a:rPr lang="pt-BR" dirty="0"/>
              <a:t> para fazer o </a:t>
            </a:r>
            <a:r>
              <a:rPr lang="pt-BR" dirty="0" err="1"/>
              <a:t>deploy</a:t>
            </a:r>
            <a:r>
              <a:rPr lang="pt-BR" dirty="0"/>
              <a:t> de uma VM, eu preciso criar</a:t>
            </a:r>
          </a:p>
          <a:p>
            <a:r>
              <a:rPr lang="pt-BR" dirty="0"/>
              <a:t>Um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group</a:t>
            </a:r>
            <a:endParaRPr lang="pt-BR" dirty="0"/>
          </a:p>
          <a:p>
            <a:r>
              <a:rPr lang="pt-BR" dirty="0"/>
              <a:t>Um virtual network</a:t>
            </a:r>
          </a:p>
          <a:p>
            <a:r>
              <a:rPr lang="pt-BR" dirty="0"/>
              <a:t>....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964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</a:t>
            </a:r>
            <a:r>
              <a:rPr lang="pt-BR" dirty="0" err="1"/>
              <a:t>la</a:t>
            </a:r>
            <a:r>
              <a:rPr lang="pt-BR" dirty="0"/>
              <a:t>!!!</a:t>
            </a:r>
          </a:p>
          <a:p>
            <a:endParaRPr lang="pt-BR" dirty="0"/>
          </a:p>
          <a:p>
            <a:r>
              <a:rPr lang="pt-BR" dirty="0"/>
              <a:t>DEMO</a:t>
            </a:r>
          </a:p>
          <a:p>
            <a:endParaRPr lang="pt-BR" dirty="0"/>
          </a:p>
          <a:p>
            <a:r>
              <a:rPr lang="pt-BR" dirty="0"/>
              <a:t>1. Abrir portal do </a:t>
            </a:r>
            <a:r>
              <a:rPr lang="pt-BR" dirty="0" err="1"/>
              <a:t>Azure</a:t>
            </a:r>
            <a:endParaRPr lang="pt-BR" dirty="0"/>
          </a:p>
          <a:p>
            <a:r>
              <a:rPr lang="pt-BR" dirty="0"/>
              <a:t>2. Abrir </a:t>
            </a:r>
            <a:r>
              <a:rPr lang="pt-BR" dirty="0" err="1"/>
              <a:t>Code</a:t>
            </a:r>
            <a:r>
              <a:rPr lang="pt-BR" dirty="0"/>
              <a:t> (</a:t>
            </a:r>
            <a:r>
              <a:rPr lang="pt-BR" dirty="0" err="1"/>
              <a:t>demo.tf</a:t>
            </a:r>
            <a:r>
              <a:rPr lang="pt-BR" dirty="0"/>
              <a:t>)</a:t>
            </a:r>
          </a:p>
          <a:p>
            <a:r>
              <a:rPr lang="pt-BR" dirty="0"/>
              <a:t>3. Copiar o blog </a:t>
            </a:r>
            <a:r>
              <a:rPr lang="pt-BR" dirty="0" err="1"/>
              <a:t>provider</a:t>
            </a:r>
            <a:endParaRPr lang="pt-BR" dirty="0"/>
          </a:p>
          <a:p>
            <a:r>
              <a:rPr lang="pt-BR" dirty="0"/>
              <a:t>3.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init</a:t>
            </a:r>
            <a:endParaRPr lang="pt-BR" dirty="0"/>
          </a:p>
          <a:p>
            <a:r>
              <a:rPr lang="pt-BR" dirty="0"/>
              <a:t>4.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plan</a:t>
            </a:r>
            <a:r>
              <a:rPr lang="pt-BR" dirty="0"/>
              <a:t> - não acontece nada</a:t>
            </a:r>
          </a:p>
          <a:p>
            <a:r>
              <a:rPr lang="pt-BR" dirty="0"/>
              <a:t>5.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apply</a:t>
            </a:r>
            <a:r>
              <a:rPr lang="pt-BR" dirty="0"/>
              <a:t> - </a:t>
            </a:r>
            <a:r>
              <a:rPr lang="pt-BR" dirty="0" err="1"/>
              <a:t>nao</a:t>
            </a:r>
            <a:r>
              <a:rPr lang="pt-BR" dirty="0"/>
              <a:t> acontece nada</a:t>
            </a:r>
          </a:p>
          <a:p>
            <a:r>
              <a:rPr lang="pt-BR" dirty="0"/>
              <a:t>6. Copiar o blog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group</a:t>
            </a:r>
            <a:endParaRPr lang="pt-BR" dirty="0"/>
          </a:p>
          <a:p>
            <a:r>
              <a:rPr lang="pt-BR" dirty="0"/>
              <a:t>7.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plan</a:t>
            </a:r>
            <a:r>
              <a:rPr lang="pt-BR" dirty="0"/>
              <a:t> - + </a:t>
            </a:r>
            <a:r>
              <a:rPr lang="pt-BR" dirty="0" err="1"/>
              <a:t>create</a:t>
            </a:r>
            <a:endParaRPr lang="pt-BR" dirty="0"/>
          </a:p>
          <a:p>
            <a:r>
              <a:rPr lang="pt-BR" dirty="0"/>
              <a:t>8.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apply</a:t>
            </a:r>
            <a:r>
              <a:rPr lang="pt-BR" dirty="0"/>
              <a:t> - cria o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group</a:t>
            </a:r>
            <a:endParaRPr lang="pt-BR" dirty="0"/>
          </a:p>
          <a:p>
            <a:r>
              <a:rPr lang="pt-BR" dirty="0"/>
              <a:t>9. Abrir o </a:t>
            </a:r>
            <a:r>
              <a:rPr lang="pt-BR" dirty="0" err="1"/>
              <a:t>azure</a:t>
            </a:r>
            <a:r>
              <a:rPr lang="pt-BR" dirty="0"/>
              <a:t> e mostrar o RG</a:t>
            </a:r>
          </a:p>
          <a:p>
            <a:r>
              <a:rPr lang="pt-BR" dirty="0"/>
              <a:t>10. Copiar o Network</a:t>
            </a:r>
          </a:p>
          <a:p>
            <a:r>
              <a:rPr lang="pt-BR" dirty="0"/>
              <a:t>11.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plan</a:t>
            </a:r>
            <a:endParaRPr lang="pt-BR" dirty="0"/>
          </a:p>
          <a:p>
            <a:r>
              <a:rPr lang="pt-BR" dirty="0"/>
              <a:t>12.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apply</a:t>
            </a:r>
            <a:endParaRPr lang="pt-BR" dirty="0"/>
          </a:p>
          <a:p>
            <a:r>
              <a:rPr lang="pt-BR" dirty="0"/>
              <a:t>13. Mostrar no </a:t>
            </a:r>
            <a:r>
              <a:rPr lang="pt-BR" dirty="0" err="1"/>
              <a:t>azure</a:t>
            </a:r>
            <a:endParaRPr lang="pt-BR" dirty="0"/>
          </a:p>
          <a:p>
            <a:r>
              <a:rPr lang="pt-BR" dirty="0"/>
              <a:t>14. Alterar a rede 10.1.0.0</a:t>
            </a:r>
          </a:p>
          <a:p>
            <a:r>
              <a:rPr lang="pt-BR" dirty="0"/>
              <a:t>15. Rodar </a:t>
            </a:r>
            <a:r>
              <a:rPr lang="pt-BR" dirty="0" err="1"/>
              <a:t>plan</a:t>
            </a:r>
            <a:endParaRPr lang="pt-BR" dirty="0"/>
          </a:p>
          <a:p>
            <a:r>
              <a:rPr lang="pt-BR" dirty="0"/>
              <a:t>16. rodar </a:t>
            </a:r>
            <a:r>
              <a:rPr lang="pt-BR" dirty="0" err="1"/>
              <a:t>apply</a:t>
            </a:r>
            <a:r>
              <a:rPr lang="pt-BR" dirty="0"/>
              <a:t> - vai dar erro</a:t>
            </a:r>
          </a:p>
          <a:p>
            <a:r>
              <a:rPr lang="pt-BR" dirty="0"/>
              <a:t>14. Alterar a rede 10.1.0.0</a:t>
            </a:r>
          </a:p>
          <a:p>
            <a:r>
              <a:rPr lang="pt-BR" dirty="0"/>
              <a:t>15. Rodar </a:t>
            </a:r>
            <a:r>
              <a:rPr lang="pt-BR" dirty="0" err="1"/>
              <a:t>plan</a:t>
            </a:r>
            <a:endParaRPr lang="pt-BR" dirty="0"/>
          </a:p>
          <a:p>
            <a:r>
              <a:rPr lang="pt-BR" dirty="0"/>
              <a:t>16. rodar </a:t>
            </a:r>
            <a:r>
              <a:rPr lang="pt-BR" dirty="0" err="1"/>
              <a:t>apply</a:t>
            </a:r>
            <a:r>
              <a:rPr lang="pt-BR" dirty="0"/>
              <a:t> - vai dar erro</a:t>
            </a:r>
          </a:p>
          <a:p>
            <a:r>
              <a:rPr lang="pt-BR" dirty="0"/>
              <a:t>17.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destroy</a:t>
            </a:r>
            <a:endParaRPr lang="pt-BR" dirty="0"/>
          </a:p>
          <a:p>
            <a:r>
              <a:rPr lang="pt-BR" dirty="0"/>
              <a:t>18. Abrir o </a:t>
            </a:r>
            <a:r>
              <a:rPr lang="pt-BR" dirty="0" err="1"/>
              <a:t>azure</a:t>
            </a:r>
            <a:endParaRPr lang="pt-BR" dirty="0"/>
          </a:p>
          <a:p>
            <a:r>
              <a:rPr lang="pt-BR" dirty="0"/>
              <a:t>19. Copiar todo o </a:t>
            </a:r>
            <a:r>
              <a:rPr lang="pt-BR" dirty="0" err="1"/>
              <a:t>codigo</a:t>
            </a:r>
            <a:r>
              <a:rPr lang="pt-BR" dirty="0"/>
              <a:t> do </a:t>
            </a:r>
            <a:r>
              <a:rPr lang="pt-BR" dirty="0" err="1"/>
              <a:t>template</a:t>
            </a:r>
            <a:r>
              <a:rPr lang="pt-BR" dirty="0"/>
              <a:t> para o demo</a:t>
            </a:r>
          </a:p>
          <a:p>
            <a:r>
              <a:rPr lang="pt-BR" dirty="0"/>
              <a:t>20. Explicar as </a:t>
            </a:r>
            <a:r>
              <a:rPr lang="pt-BR" dirty="0" err="1"/>
              <a:t>variaveis</a:t>
            </a:r>
            <a:endParaRPr lang="pt-BR" dirty="0"/>
          </a:p>
          <a:p>
            <a:r>
              <a:rPr lang="pt-BR" dirty="0"/>
              <a:t>21. rodar </a:t>
            </a:r>
            <a:r>
              <a:rPr lang="pt-BR" dirty="0" err="1"/>
              <a:t>plan</a:t>
            </a:r>
            <a:r>
              <a:rPr lang="pt-BR" dirty="0"/>
              <a:t> - erro - explicar faltou carregar o </a:t>
            </a:r>
            <a:r>
              <a:rPr lang="pt-BR" dirty="0" err="1"/>
              <a:t>plugin</a:t>
            </a:r>
            <a:endParaRPr lang="pt-BR" dirty="0"/>
          </a:p>
          <a:p>
            <a:r>
              <a:rPr lang="pt-BR" dirty="0"/>
              <a:t>22.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init</a:t>
            </a:r>
            <a:endParaRPr lang="pt-BR" dirty="0"/>
          </a:p>
          <a:p>
            <a:r>
              <a:rPr lang="pt-BR" dirty="0"/>
              <a:t>23.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plan</a:t>
            </a:r>
            <a:endParaRPr lang="pt-BR" dirty="0"/>
          </a:p>
          <a:p>
            <a:r>
              <a:rPr lang="pt-BR" dirty="0"/>
              <a:t>24. Rodar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apply</a:t>
            </a:r>
            <a:endParaRPr lang="pt-BR" dirty="0"/>
          </a:p>
          <a:p>
            <a:r>
              <a:rPr lang="pt-BR" dirty="0"/>
              <a:t>25. </a:t>
            </a:r>
            <a:r>
              <a:rPr lang="pt-BR" dirty="0" err="1"/>
              <a:t>mostar</a:t>
            </a:r>
            <a:r>
              <a:rPr lang="pt-BR" dirty="0"/>
              <a:t> .</a:t>
            </a:r>
            <a:r>
              <a:rPr lang="pt-BR" dirty="0" err="1"/>
              <a:t>sh</a:t>
            </a:r>
            <a:r>
              <a:rPr lang="pt-BR" dirty="0"/>
              <a:t> </a:t>
            </a:r>
            <a:r>
              <a:rPr lang="pt-BR" dirty="0" err="1"/>
              <a:t>deploy</a:t>
            </a:r>
            <a:endParaRPr lang="pt-BR" dirty="0"/>
          </a:p>
          <a:p>
            <a:r>
              <a:rPr lang="pt-BR" dirty="0"/>
              <a:t>26. </a:t>
            </a:r>
            <a:r>
              <a:rPr lang="pt-BR" dirty="0" err="1"/>
              <a:t>output.tf</a:t>
            </a:r>
            <a:endParaRPr lang="pt-BR" dirty="0"/>
          </a:p>
          <a:p>
            <a:r>
              <a:rPr lang="pt-BR" dirty="0"/>
              <a:t>27. rodar </a:t>
            </a:r>
            <a:r>
              <a:rPr lang="pt-BR" dirty="0" err="1"/>
              <a:t>apply</a:t>
            </a:r>
            <a:r>
              <a:rPr lang="pt-BR" dirty="0"/>
              <a:t> novamente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23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 deu certo... UFA!</a:t>
            </a:r>
          </a:p>
          <a:p>
            <a:r>
              <a:rPr lang="pt-BR" dirty="0"/>
              <a:t>Quem aqui achava que iria dar merda? (levanta o braço)</a:t>
            </a:r>
          </a:p>
          <a:p>
            <a:endParaRPr lang="pt-BR" dirty="0"/>
          </a:p>
          <a:p>
            <a:r>
              <a:rPr lang="pt-BR" dirty="0"/>
              <a:t>Agora é com você!...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3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Essas são as minhas dicas para </a:t>
            </a:r>
            <a:r>
              <a:rPr lang="pt-BR" dirty="0" err="1"/>
              <a:t>vc</a:t>
            </a:r>
            <a:r>
              <a:rPr lang="pt-BR" dirty="0"/>
              <a:t> começar a brincar com o </a:t>
            </a:r>
            <a:r>
              <a:rPr lang="pt-BR" dirty="0" err="1"/>
              <a:t>terraform</a:t>
            </a:r>
            <a:endParaRPr lang="pt-BR" dirty="0"/>
          </a:p>
          <a:p>
            <a:endParaRPr lang="pt-BR" dirty="0"/>
          </a:p>
          <a:p>
            <a:r>
              <a:rPr lang="pt-BR" dirty="0"/>
              <a:t>* Crie uma conta </a:t>
            </a:r>
            <a:r>
              <a:rPr lang="pt-BR" dirty="0" err="1"/>
              <a:t>free</a:t>
            </a:r>
            <a:r>
              <a:rPr lang="pt-BR" dirty="0"/>
              <a:t> no </a:t>
            </a:r>
            <a:r>
              <a:rPr lang="pt-BR" dirty="0" err="1"/>
              <a:t>Azure</a:t>
            </a:r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não precisa ficar limitado ao </a:t>
            </a:r>
            <a:r>
              <a:rPr lang="pt-BR" dirty="0" err="1"/>
              <a:t>azure</a:t>
            </a:r>
            <a:r>
              <a:rPr lang="pt-BR" dirty="0"/>
              <a:t>.. Pode usar </a:t>
            </a:r>
            <a:r>
              <a:rPr lang="pt-BR" dirty="0" err="1"/>
              <a:t>qq</a:t>
            </a:r>
            <a:r>
              <a:rPr lang="pt-BR" dirty="0"/>
              <a:t> </a:t>
            </a:r>
            <a:r>
              <a:rPr lang="pt-BR" dirty="0" err="1"/>
              <a:t>cloud</a:t>
            </a:r>
            <a:r>
              <a:rPr lang="pt-BR" dirty="0"/>
              <a:t> </a:t>
            </a:r>
            <a:r>
              <a:rPr lang="pt-BR" dirty="0" err="1"/>
              <a:t>provider</a:t>
            </a:r>
            <a:r>
              <a:rPr lang="pt-BR" dirty="0"/>
              <a:t> – </a:t>
            </a:r>
            <a:r>
              <a:rPr lang="pt-BR" dirty="0" err="1"/>
              <a:t>aws</a:t>
            </a:r>
            <a:r>
              <a:rPr lang="pt-BR" dirty="0"/>
              <a:t>, </a:t>
            </a:r>
            <a:r>
              <a:rPr lang="pt-BR" dirty="0" err="1"/>
              <a:t>gcp</a:t>
            </a:r>
            <a:r>
              <a:rPr lang="pt-BR" dirty="0"/>
              <a:t>, </a:t>
            </a:r>
            <a:r>
              <a:rPr lang="pt-BR" dirty="0" err="1"/>
              <a:t>vsphere</a:t>
            </a:r>
            <a:r>
              <a:rPr lang="pt-BR" dirty="0"/>
              <a:t>, etc.. </a:t>
            </a:r>
          </a:p>
          <a:p>
            <a:endParaRPr lang="pt-BR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200" dirty="0" err="1"/>
              <a:t>Instale</a:t>
            </a:r>
            <a:r>
              <a:rPr lang="en-US" sz="1200" dirty="0"/>
              <a:t> o terraform no </a:t>
            </a:r>
            <a:r>
              <a:rPr lang="en-US" sz="1200" dirty="0" err="1"/>
              <a:t>seu</a:t>
            </a:r>
            <a:r>
              <a:rPr lang="en-US" sz="1200" dirty="0"/>
              <a:t> </a:t>
            </a:r>
            <a:r>
              <a:rPr lang="en-US" sz="1200" dirty="0" err="1"/>
              <a:t>computador</a:t>
            </a:r>
            <a:endParaRPr lang="en-US" sz="12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200" dirty="0">
                <a:hlinkClick r:id="rId3"/>
              </a:rPr>
              <a:t>https://learn.hashicorp.com/terraform/</a:t>
            </a:r>
            <a:r>
              <a:rPr lang="en-US" sz="1200" dirty="0"/>
              <a:t> - Get Started Terraform a </a:t>
            </a:r>
            <a:r>
              <a:rPr lang="en-US" sz="1200" dirty="0" err="1"/>
              <a:t>documentação</a:t>
            </a:r>
            <a:r>
              <a:rPr lang="en-US" sz="1200" dirty="0"/>
              <a:t> do Terraform </a:t>
            </a:r>
            <a:r>
              <a:rPr lang="en-US" sz="1200" dirty="0" err="1"/>
              <a:t>é</a:t>
            </a:r>
            <a:r>
              <a:rPr lang="en-US" sz="1200" dirty="0"/>
              <a:t> MUITO BOA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200" dirty="0"/>
              <a:t>Leia a </a:t>
            </a:r>
            <a:r>
              <a:rPr lang="en-US" sz="1200" dirty="0" err="1"/>
              <a:t>documentação</a:t>
            </a:r>
            <a:r>
              <a:rPr lang="en-US" sz="1200" dirty="0"/>
              <a:t> do Terraform - </a:t>
            </a:r>
            <a:r>
              <a:rPr lang="en-US" sz="1200" dirty="0">
                <a:hlinkClick r:id="rId4"/>
              </a:rPr>
              <a:t>https://www.terraform.io/docs/index.html</a:t>
            </a:r>
            <a:endParaRPr lang="en-US" sz="12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200" dirty="0"/>
              <a:t>Leia a </a:t>
            </a:r>
            <a:r>
              <a:rPr lang="en-US" sz="1200" dirty="0" err="1"/>
              <a:t>documentação</a:t>
            </a:r>
            <a:r>
              <a:rPr lang="en-US" sz="1200" dirty="0"/>
              <a:t> da Microsoft </a:t>
            </a:r>
            <a:r>
              <a:rPr lang="en-US" sz="1200" dirty="0" err="1"/>
              <a:t>sobre</a:t>
            </a:r>
            <a:r>
              <a:rPr lang="en-US" sz="1200" dirty="0"/>
              <a:t> Terraform </a:t>
            </a:r>
            <a:r>
              <a:rPr lang="en-US" sz="1200" dirty="0">
                <a:hlinkClick r:id="rId5"/>
              </a:rPr>
              <a:t>https://docs.microsoft.com/pt-br/azure/virtual-machines/linux/terraform-install-configure</a:t>
            </a:r>
            <a:endParaRPr lang="en-US" sz="12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200" dirty="0"/>
              <a:t>Leia a </a:t>
            </a:r>
            <a:r>
              <a:rPr lang="en-US" sz="1200" dirty="0" err="1"/>
              <a:t>documentação</a:t>
            </a:r>
            <a:r>
              <a:rPr lang="en-US" sz="1200" dirty="0"/>
              <a:t> do Azure CLI - </a:t>
            </a:r>
            <a:r>
              <a:rPr lang="en-US" sz="1200" dirty="0">
                <a:hlinkClick r:id="rId6"/>
              </a:rPr>
              <a:t>https://docs.microsoft.com/pt-br/cli/azure/</a:t>
            </a:r>
            <a:endParaRPr lang="en-US" sz="12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200" dirty="0" err="1"/>
              <a:t>Começe</a:t>
            </a:r>
            <a:r>
              <a:rPr lang="en-US" sz="1200" dirty="0"/>
              <a:t> </a:t>
            </a:r>
            <a:r>
              <a:rPr lang="en-US" sz="1200" dirty="0" err="1"/>
              <a:t>devagar</a:t>
            </a:r>
            <a:r>
              <a:rPr lang="en-US" sz="1200" dirty="0"/>
              <a:t>… baby steps e </a:t>
            </a:r>
            <a:r>
              <a:rPr lang="en-US" sz="1200" dirty="0" err="1"/>
              <a:t>vá</a:t>
            </a:r>
            <a:r>
              <a:rPr lang="en-US" sz="1200" dirty="0"/>
              <a:t> </a:t>
            </a:r>
            <a:r>
              <a:rPr lang="en-US" sz="1200" dirty="0" err="1"/>
              <a:t>evoluindo</a:t>
            </a:r>
            <a:endParaRPr lang="en-US" sz="12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200" dirty="0"/>
              <a:t>Procure </a:t>
            </a:r>
            <a:r>
              <a:rPr lang="en-US" sz="1200" dirty="0" err="1"/>
              <a:t>exemplos</a:t>
            </a:r>
            <a:r>
              <a:rPr lang="en-US" sz="1200" dirty="0"/>
              <a:t> no </a:t>
            </a:r>
            <a:r>
              <a:rPr lang="en-US" sz="1200" dirty="0" err="1"/>
              <a:t>Github</a:t>
            </a:r>
            <a:r>
              <a:rPr lang="en-US" sz="1200" dirty="0"/>
              <a:t> (terraform azure)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200" dirty="0" err="1"/>
              <a:t>Começe</a:t>
            </a:r>
            <a:r>
              <a:rPr lang="en-US" sz="1200" dirty="0"/>
              <a:t> um </a:t>
            </a:r>
            <a:r>
              <a:rPr lang="en-US" sz="1200" dirty="0" err="1"/>
              <a:t>projeto</a:t>
            </a:r>
            <a:r>
              <a:rPr lang="en-US" sz="1200" dirty="0"/>
              <a:t> de </a:t>
            </a:r>
            <a:r>
              <a:rPr lang="en-US" sz="1200" dirty="0" err="1"/>
              <a:t>IaC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sua</a:t>
            </a:r>
            <a:r>
              <a:rPr lang="en-US" sz="1200" dirty="0"/>
              <a:t> </a:t>
            </a:r>
            <a:r>
              <a:rPr lang="en-US" sz="1200" dirty="0" err="1"/>
              <a:t>empresa</a:t>
            </a:r>
            <a:r>
              <a:rPr lang="en-US" sz="1200" dirty="0"/>
              <a:t> (</a:t>
            </a:r>
            <a:r>
              <a:rPr lang="en-US" sz="1200" dirty="0" err="1"/>
              <a:t>prática</a:t>
            </a:r>
            <a:r>
              <a:rPr lang="en-US" sz="1200" dirty="0"/>
              <a:t>)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49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o principal</a:t>
            </a:r>
          </a:p>
          <a:p>
            <a:endParaRPr lang="pt-BR" dirty="0"/>
          </a:p>
          <a:p>
            <a:r>
              <a:rPr lang="pt-BR" dirty="0"/>
              <a:t>SE JOGA!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só fica melhor fazendo!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16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Muito obrigado pessoal</a:t>
            </a:r>
          </a:p>
          <a:p>
            <a:endParaRPr lang="pt-BR" dirty="0"/>
          </a:p>
          <a:p>
            <a:r>
              <a:rPr lang="pt-BR" dirty="0"/>
              <a:t>Aqui o meu JABÁ</a:t>
            </a:r>
          </a:p>
          <a:p>
            <a:endParaRPr lang="pt-BR" dirty="0"/>
          </a:p>
          <a:p>
            <a:r>
              <a:rPr lang="pt-BR" dirty="0"/>
              <a:t>VISITEM O HOMELABER BRASIL – HOMELABER.COM.BR</a:t>
            </a:r>
          </a:p>
          <a:p>
            <a:r>
              <a:rPr lang="pt-BR" dirty="0"/>
              <a:t>E O PODCAST VBROWNBAG BRASIL</a:t>
            </a:r>
          </a:p>
          <a:p>
            <a:r>
              <a:rPr lang="pt-BR" dirty="0"/>
              <a:t>ESTAMOS EM TODAS AS REDES SOCIAIS – YOUTUBE, FACEBOOK, TWITTER</a:t>
            </a:r>
          </a:p>
          <a:p>
            <a:r>
              <a:rPr lang="pt-BR" dirty="0"/>
              <a:t>CONVIDO VCS PARA ASSISTIREM E SE APRESENTAREM NO PROGRAMA</a:t>
            </a:r>
          </a:p>
          <a:p>
            <a:r>
              <a:rPr lang="pt-BR" dirty="0"/>
              <a:t>AO VIVO, TODAS AS SEGUDAS-FEIRAS AS 21HS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5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Vcs</a:t>
            </a:r>
            <a:r>
              <a:rPr lang="en-US" dirty="0"/>
              <a:t> ja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visto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slide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hoje</a:t>
            </a:r>
            <a:endParaRPr lang="en-US" dirty="0"/>
          </a:p>
          <a:p>
            <a:r>
              <a:rPr lang="en-US" dirty="0" err="1"/>
              <a:t>Obrigado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participarem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4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Meu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obrigado</a:t>
            </a:r>
            <a:r>
              <a:rPr lang="en-US" dirty="0"/>
              <a:t> a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sponsors do </a:t>
            </a:r>
            <a:r>
              <a:rPr lang="en-US" dirty="0" err="1"/>
              <a:t>evento</a:t>
            </a:r>
            <a:r>
              <a:rPr lang="en-US" dirty="0"/>
              <a:t>.</a:t>
            </a:r>
          </a:p>
          <a:p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eles</a:t>
            </a:r>
            <a:r>
              <a:rPr lang="en-US" dirty="0"/>
              <a:t>,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iria</a:t>
            </a:r>
            <a:r>
              <a:rPr lang="en-US" dirty="0"/>
              <a:t> </a:t>
            </a:r>
            <a:r>
              <a:rPr lang="en-US" dirty="0" err="1"/>
              <a:t>rolar</a:t>
            </a:r>
            <a:r>
              <a:rPr lang="en-US" dirty="0"/>
              <a:t>… value!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9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Usem</a:t>
            </a:r>
            <a:r>
              <a:rPr lang="en-US" dirty="0"/>
              <a:t> a hashtag #</a:t>
            </a:r>
            <a:r>
              <a:rPr lang="en-US" dirty="0" err="1"/>
              <a:t>MVPConf</a:t>
            </a:r>
            <a:r>
              <a:rPr lang="en-US" dirty="0"/>
              <a:t> e </a:t>
            </a:r>
            <a:r>
              <a:rPr lang="en-US" dirty="0" err="1"/>
              <a:t>marquem</a:t>
            </a:r>
            <a:r>
              <a:rPr lang="en-US" dirty="0"/>
              <a:t> o @</a:t>
            </a:r>
            <a:r>
              <a:rPr lang="en-US" dirty="0" err="1"/>
              <a:t>homelaber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8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Essa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agenda de </a:t>
            </a:r>
            <a:r>
              <a:rPr lang="en-US" dirty="0" err="1"/>
              <a:t>hoje</a:t>
            </a:r>
            <a:r>
              <a:rPr lang="en-US" dirty="0"/>
              <a:t>…</a:t>
            </a:r>
          </a:p>
          <a:p>
            <a:r>
              <a:rPr lang="en-US" dirty="0"/>
              <a:t>A </a:t>
            </a:r>
            <a:r>
              <a:rPr lang="en-US" dirty="0" err="1"/>
              <a:t>ideia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passada</a:t>
            </a:r>
            <a:r>
              <a:rPr lang="en-US" dirty="0"/>
              <a:t> </a:t>
            </a:r>
            <a:r>
              <a:rPr lang="en-US" dirty="0" err="1"/>
              <a:t>rapida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Infraestrutura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codigo</a:t>
            </a:r>
            <a:endParaRPr lang="en-US" dirty="0"/>
          </a:p>
          <a:p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falar</a:t>
            </a:r>
            <a:r>
              <a:rPr lang="en-US" dirty="0"/>
              <a:t>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Terraform</a:t>
            </a:r>
          </a:p>
          <a:p>
            <a:r>
              <a:rPr lang="en-US" dirty="0"/>
              <a:t>Vou </a:t>
            </a:r>
            <a:r>
              <a:rPr lang="en-US" dirty="0" err="1"/>
              <a:t>mostrar</a:t>
            </a:r>
            <a:r>
              <a:rPr lang="en-US" dirty="0"/>
              <a:t> a </a:t>
            </a:r>
            <a:r>
              <a:rPr lang="en-US" dirty="0" err="1"/>
              <a:t>voces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o Terraform no windows, </a:t>
            </a:r>
            <a:r>
              <a:rPr lang="en-US" dirty="0" err="1"/>
              <a:t>linux</a:t>
            </a:r>
            <a:r>
              <a:rPr lang="en-US" dirty="0"/>
              <a:t> e no mac</a:t>
            </a:r>
          </a:p>
          <a:p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colocar</a:t>
            </a:r>
            <a:r>
              <a:rPr lang="en-US" dirty="0"/>
              <a:t> a </a:t>
            </a:r>
            <a:r>
              <a:rPr lang="en-US" dirty="0" err="1"/>
              <a:t>mão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Vou </a:t>
            </a:r>
            <a:r>
              <a:rPr lang="en-US" dirty="0" err="1"/>
              <a:t>fazer</a:t>
            </a:r>
            <a:r>
              <a:rPr lang="en-US" dirty="0"/>
              <a:t> um demo </a:t>
            </a:r>
            <a:r>
              <a:rPr lang="en-US" dirty="0" err="1"/>
              <a:t>ao</a:t>
            </a:r>
            <a:r>
              <a:rPr lang="en-US" dirty="0"/>
              <a:t> vivo </a:t>
            </a:r>
            <a:r>
              <a:rPr lang="en-US" dirty="0" err="1"/>
              <a:t>aqui</a:t>
            </a:r>
            <a:r>
              <a:rPr lang="en-US" dirty="0"/>
              <a:t>… </a:t>
            </a:r>
            <a:r>
              <a:rPr lang="en-US" dirty="0" err="1"/>
              <a:t>tomara</a:t>
            </a:r>
            <a:r>
              <a:rPr lang="en-US" dirty="0"/>
              <a:t> que de </a:t>
            </a:r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certo</a:t>
            </a:r>
            <a:endParaRPr lang="en-US" dirty="0"/>
          </a:p>
          <a:p>
            <a:r>
              <a:rPr lang="en-US" dirty="0"/>
              <a:t>E para </a:t>
            </a:r>
            <a:r>
              <a:rPr lang="en-US" dirty="0" err="1"/>
              <a:t>finalizar</a:t>
            </a:r>
            <a:r>
              <a:rPr lang="en-US" dirty="0"/>
              <a:t>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dicas</a:t>
            </a:r>
            <a:r>
              <a:rPr lang="en-US" dirty="0"/>
              <a:t> para </a:t>
            </a:r>
            <a:r>
              <a:rPr lang="en-US" dirty="0" err="1"/>
              <a:t>vocês</a:t>
            </a:r>
            <a:r>
              <a:rPr lang="en-US" dirty="0"/>
              <a:t> </a:t>
            </a:r>
            <a:r>
              <a:rPr lang="en-US" dirty="0" err="1"/>
              <a:t>seguirem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frente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ideia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que </a:t>
            </a:r>
            <a:r>
              <a:rPr lang="en-US" dirty="0" err="1"/>
              <a:t>depois</a:t>
            </a:r>
            <a:r>
              <a:rPr lang="en-US" dirty="0"/>
              <a:t> de </a:t>
            </a:r>
            <a:r>
              <a:rPr lang="en-US" dirty="0" err="1"/>
              <a:t>assistirem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talk, </a:t>
            </a:r>
            <a:r>
              <a:rPr lang="en-US" dirty="0" err="1"/>
              <a:t>vcs</a:t>
            </a:r>
            <a:r>
              <a:rPr lang="en-US" dirty="0"/>
              <a:t> </a:t>
            </a:r>
            <a:r>
              <a:rPr lang="en-US" dirty="0" err="1"/>
              <a:t>consigam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</a:t>
            </a:r>
            <a:r>
              <a:rPr lang="en-US" dirty="0" err="1"/>
              <a:t>usar</a:t>
            </a:r>
            <a:r>
              <a:rPr lang="en-US" dirty="0"/>
              <a:t> Terraform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42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Infraestrutura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codigo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E603-161F-5943-9AAF-B7E1B1DEFA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VPConf - Hom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452CED3-03B2-4E03-ADA4-C835664DEC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white">
          <a:xfrm>
            <a:off x="187393" y="4679857"/>
            <a:ext cx="3156857" cy="6873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12 e 13 de abril de 2019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São Paulo, Brasil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white">
          <a:xfrm>
            <a:off x="187393" y="2749644"/>
            <a:ext cx="4171950" cy="10874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Conectando Pessoas,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Processos e Tecnologia </a:t>
            </a:r>
          </a:p>
        </p:txBody>
      </p:sp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3AD6A733-AF7F-4E23-BF18-1E40CE6B6D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1670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Obriga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-1" y="4142214"/>
            <a:ext cx="2251881" cy="2714064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D198B252-F8D0-4498-9717-CAD90661464D}"/>
              </a:ext>
            </a:extLst>
          </p:cNvPr>
          <p:cNvSpPr/>
          <p:nvPr userDrawn="1"/>
        </p:nvSpPr>
        <p:spPr bwMode="white">
          <a:xfrm>
            <a:off x="603044" y="3160372"/>
            <a:ext cx="3007062" cy="535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2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OBRIGADO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16" name="Imagem 15" descr="Uma imagem contendo objeto&#10;&#10;Descrição gerada automaticamente">
            <a:extLst>
              <a:ext uri="{FF2B5EF4-FFF2-40B4-BE49-F238E27FC236}">
                <a16:creationId xmlns:a16="http://schemas.microsoft.com/office/drawing/2014/main" id="{A23748D7-CA02-4E6E-A466-E183312FD1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17C5FF6-1CA4-4462-B105-3064E4A898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5776" y="727893"/>
            <a:ext cx="1524000" cy="1444625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/>
          </a:p>
        </p:txBody>
      </p:sp>
      <p:sp>
        <p:nvSpPr>
          <p:cNvPr id="21" name="Espaço Reservado para Imagem 3">
            <a:extLst>
              <a:ext uri="{FF2B5EF4-FFF2-40B4-BE49-F238E27FC236}">
                <a16:creationId xmlns:a16="http://schemas.microsoft.com/office/drawing/2014/main" id="{104E0D78-36BF-44E2-AFE9-CEAF4D2B5D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35776" y="2694603"/>
            <a:ext cx="1524000" cy="1444625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/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5928FD1C-B55A-4804-8DB4-428B4937CE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5776" y="4671834"/>
            <a:ext cx="1524000" cy="1444625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1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Palestr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1F0FE06-9F8D-4C52-B2CB-218A632887DA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13" name="Imagem 12" descr="Uma imagem contendo objeto&#10;&#10;Descrição gerada automaticamente">
            <a:extLst>
              <a:ext uri="{FF2B5EF4-FFF2-40B4-BE49-F238E27FC236}">
                <a16:creationId xmlns:a16="http://schemas.microsoft.com/office/drawing/2014/main" id="{91CAF00E-BF92-4F94-B646-DAB6B3D770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819896-CA07-41C7-B886-A5D2D690F7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470" y="2033951"/>
            <a:ext cx="9326562" cy="593901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Nome da Trilha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68A28C06-38F8-4885-BA04-00786D1BE1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4470" y="3027401"/>
            <a:ext cx="9326562" cy="1128713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5pPr marL="95250" indent="0" algn="l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r>
              <a:rPr lang="pt-BR" dirty="0"/>
              <a:t>TÍTULO DA PALESTRA</a:t>
            </a:r>
          </a:p>
          <a:p>
            <a:r>
              <a:rPr lang="pt-BR" sz="2800" dirty="0"/>
              <a:t>(Idêntico ao publicado no site do evento)</a:t>
            </a:r>
            <a:endParaRPr lang="pt-BR" dirty="0"/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02C8FF3-A5D7-43D2-81C2-31262215CA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470" y="4749612"/>
            <a:ext cx="5205954" cy="40924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Palestrante 1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6A0B3ECA-4B20-45B8-9682-B0CE53FA9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470" y="5372909"/>
            <a:ext cx="5205954" cy="40924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Palestrante 2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F0714423-D06B-4247-9B15-44DDCFED5B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470" y="5996205"/>
            <a:ext cx="5205954" cy="40924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Palestrante 3</a:t>
            </a:r>
          </a:p>
        </p:txBody>
      </p:sp>
    </p:spTree>
    <p:extLst>
      <p:ext uri="{BB962C8B-B14F-4D97-AF65-F5344CB8AC3E}">
        <p14:creationId xmlns:p14="http://schemas.microsoft.com/office/powerpoint/2010/main" val="2403389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Biograf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45783786-9859-4C68-8925-F639FBBA3A24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413DD7E3-819E-4A78-8B97-7F7226738E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F97312B-9475-4DF7-8C90-B2519FA2D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32101" y="1460310"/>
            <a:ext cx="2703512" cy="47480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FC17AA-DB63-42C8-885A-1F115E9CE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865" y="1460310"/>
            <a:ext cx="8502066" cy="634711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Nome do Palestrante 1, 2 ou 3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15D5B9E-25BA-488E-8135-7317968D6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65" y="2215671"/>
            <a:ext cx="8502066" cy="2520950"/>
          </a:xfrm>
        </p:spPr>
        <p:txBody>
          <a:bodyPr anchor="ctr"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Descrição da sua função, cargo ou competência profissional</a:t>
            </a:r>
          </a:p>
        </p:txBody>
      </p:sp>
    </p:spTree>
    <p:extLst>
      <p:ext uri="{BB962C8B-B14F-4D97-AF65-F5344CB8AC3E}">
        <p14:creationId xmlns:p14="http://schemas.microsoft.com/office/powerpoint/2010/main" val="1280253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Entidad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D198B252-F8D0-4498-9717-CAD90661464D}"/>
              </a:ext>
            </a:extLst>
          </p:cNvPr>
          <p:cNvSpPr/>
          <p:nvPr userDrawn="1"/>
        </p:nvSpPr>
        <p:spPr bwMode="white">
          <a:xfrm>
            <a:off x="4133850" y="668997"/>
            <a:ext cx="6286500" cy="576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4200" b="1" noProof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Doação para Entidades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10" name="Imagem 9" descr="Uma imagem contendo objeto&#10;&#10;Descrição gerada automaticamente">
            <a:extLst>
              <a:ext uri="{FF2B5EF4-FFF2-40B4-BE49-F238E27FC236}">
                <a16:creationId xmlns:a16="http://schemas.microsoft.com/office/drawing/2014/main" id="{2687F4C3-2DB6-4A91-B991-0A27B52B76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50984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Patrocinado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7B1FDF-4D18-4CA0-8B6C-9ABCBD2AE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6937" y="1716783"/>
            <a:ext cx="7858126" cy="4472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D5EEDF3-9FC7-4C2B-91BD-EB7F320FFD11}"/>
              </a:ext>
            </a:extLst>
          </p:cNvPr>
          <p:cNvSpPr/>
          <p:nvPr userDrawn="1"/>
        </p:nvSpPr>
        <p:spPr>
          <a:xfrm>
            <a:off x="5200650" y="572287"/>
            <a:ext cx="4816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200" b="1" noProof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Patrocinadores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67AD4D44-7B15-431B-96A5-87CB0AF3BB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8680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Latam - Hashta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ACF9B5ED-C92E-4745-A6D0-1B4CA39080DE}"/>
              </a:ext>
            </a:extLst>
          </p:cNvPr>
          <p:cNvSpPr/>
          <p:nvPr userDrawn="1"/>
        </p:nvSpPr>
        <p:spPr bwMode="white">
          <a:xfrm>
            <a:off x="2435939" y="2679594"/>
            <a:ext cx="7320122" cy="1497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15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#MVPConf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DADF5DB4-B614-452B-A09B-28C1494D0A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9607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7637B86-9393-42F4-9B88-1909AC095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1264" y="2048912"/>
            <a:ext cx="8077561" cy="4206501"/>
          </a:xfr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pt-BR" sz="3200" noProof="0"/>
              <a:t>Tópico 01</a:t>
            </a:r>
            <a:br>
              <a:rPr lang="pt-BR" sz="3200" noProof="0"/>
            </a:br>
            <a:br>
              <a:rPr lang="pt-BR" sz="3200" noProof="0"/>
            </a:br>
            <a:r>
              <a:rPr lang="pt-BR" sz="3200" noProof="0"/>
              <a:t>Tópico 02</a:t>
            </a:r>
            <a:br>
              <a:rPr lang="pt-BR" sz="3200" noProof="0"/>
            </a:br>
            <a:br>
              <a:rPr lang="pt-BR" sz="3200" noProof="0"/>
            </a:br>
            <a:r>
              <a:rPr lang="pt-BR" sz="3200" noProof="0"/>
              <a:t>Tópico 03</a:t>
            </a:r>
            <a:br>
              <a:rPr lang="pt-BR" sz="3200" noProof="0"/>
            </a:br>
            <a:br>
              <a:rPr lang="pt-BR" sz="3200" noProof="0"/>
            </a:br>
            <a:r>
              <a:rPr lang="pt-BR" sz="3200" noProof="0"/>
              <a:t>Tópico 04</a:t>
            </a:r>
            <a:br>
              <a:rPr lang="pt-BR" sz="3200" noProof="0"/>
            </a:br>
            <a:br>
              <a:rPr lang="pt-BR" sz="3200" noProof="0"/>
            </a:br>
            <a:r>
              <a:rPr lang="pt-BR" sz="3200" noProof="0"/>
              <a:t>Tópico 05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1035390-EE76-4C6F-BED1-82CAF46CCA6B}"/>
              </a:ext>
            </a:extLst>
          </p:cNvPr>
          <p:cNvSpPr/>
          <p:nvPr userDrawn="1"/>
        </p:nvSpPr>
        <p:spPr>
          <a:xfrm>
            <a:off x="5866086" y="572287"/>
            <a:ext cx="21371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pt-BR" sz="42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m 9" descr="Uma imagem contendo objeto&#10;&#10;Descrição gerada automaticamente">
            <a:extLst>
              <a:ext uri="{FF2B5EF4-FFF2-40B4-BE49-F238E27FC236}">
                <a16:creationId xmlns:a16="http://schemas.microsoft.com/office/drawing/2014/main" id="{FF3115B7-835B-478A-9653-2CFB8EFF64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6829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Conteú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7637B86-9393-42F4-9B88-1909AC095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1264" y="2048912"/>
            <a:ext cx="8077561" cy="4206501"/>
          </a:xfr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pt-BR" sz="3200" noProof="0"/>
              <a:t>Conteúdo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02FD8486-DD72-4E25-BCDF-6EAA0397E4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4528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Sortei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D198B252-F8D0-4498-9717-CAD90661464D}"/>
              </a:ext>
            </a:extLst>
          </p:cNvPr>
          <p:cNvSpPr/>
          <p:nvPr userDrawn="1"/>
        </p:nvSpPr>
        <p:spPr bwMode="white">
          <a:xfrm>
            <a:off x="4138456" y="735409"/>
            <a:ext cx="6205694" cy="535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4200" b="1" noProof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Sorteios dos Brindes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10" name="Imagem 9" descr="Uma imagem contendo objeto&#10;&#10;Descrição gerada automaticamente">
            <a:extLst>
              <a:ext uri="{FF2B5EF4-FFF2-40B4-BE49-F238E27FC236}">
                <a16:creationId xmlns:a16="http://schemas.microsoft.com/office/drawing/2014/main" id="{975EE35E-805B-426A-8D7D-CD9FCA8E16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293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367B010-107F-45FE-94B8-6452FF23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5322A2-D488-43B3-8050-E14233B87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C7A158-726C-4AFE-B1EC-AF327820C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BB33A-E318-40F2-952A-3DC38B5C826C}" type="datetimeFigureOut">
              <a:rPr lang="pt-BR" smtClean="0"/>
              <a:t>13/04/2019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811E76-61F7-4474-8EBD-B1E92BFDB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260E63-B21E-448B-96BB-8D665D85D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2DB50-F006-4926-B10B-B581007D5ED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2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5" r:id="rId4"/>
    <p:sldLayoutId id="2147483663" r:id="rId5"/>
    <p:sldLayoutId id="2147483664" r:id="rId6"/>
    <p:sldLayoutId id="2147483666" r:id="rId7"/>
    <p:sldLayoutId id="2147483668" r:id="rId8"/>
    <p:sldLayoutId id="2147483667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wnload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tiff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cli/azure/install-azure-cli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configuration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s://github.com/hashicorp/hcl2/blob/master/hcl/hclsyntax/spec.m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hyperlink" Target="https://learn.hashicorp.com/terraform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pt-br/cli/azure/" TargetMode="External"/><Relationship Id="rId5" Type="http://schemas.openxmlformats.org/officeDocument/2006/relationships/hyperlink" Target="https://docs.microsoft.com/pt-br/azure/virtual-machines/linux/terraform-install-configure" TargetMode="External"/><Relationship Id="rId4" Type="http://schemas.openxmlformats.org/officeDocument/2006/relationships/hyperlink" Target="https://www.terraform.io/docs/index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powerapps.com/webplayer/app?source=portal&amp;screenColor=rgba(165,+34,+55,+1)&amp;appId=/providers/Microsoft.PowerApps/apps/0e7563bb-d641-4015-906a-f5d61d57a085&amp;environment-name=Default-5560e420-5f71-400c-8bbe-e52fae72eb6c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vbrownbagbrasil.com.br/" TargetMode="External"/><Relationship Id="rId5" Type="http://schemas.openxmlformats.org/officeDocument/2006/relationships/image" Target="../media/image33.tiff"/><Relationship Id="rId4" Type="http://schemas.openxmlformats.org/officeDocument/2006/relationships/image" Target="../media/image6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65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68A2DD-C305-B04F-B0D3-E50FEF3355DB}"/>
              </a:ext>
            </a:extLst>
          </p:cNvPr>
          <p:cNvGrpSpPr/>
          <p:nvPr/>
        </p:nvGrpSpPr>
        <p:grpSpPr>
          <a:xfrm>
            <a:off x="999288" y="1614719"/>
            <a:ext cx="1196663" cy="1036600"/>
            <a:chOff x="4360803" y="1688277"/>
            <a:chExt cx="1169762" cy="1013297"/>
          </a:xfrm>
          <a:solidFill>
            <a:schemeClr val="tx1">
              <a:alpha val="30000"/>
            </a:schemeClr>
          </a:solidFill>
        </p:grpSpPr>
        <p:sp>
          <p:nvSpPr>
            <p:cNvPr id="4" name="Freeform: Shape 22">
              <a:extLst>
                <a:ext uri="{FF2B5EF4-FFF2-40B4-BE49-F238E27FC236}">
                  <a16:creationId xmlns:a16="http://schemas.microsoft.com/office/drawing/2014/main" id="{C2320A19-0F05-774F-AA7E-664407E73C65}"/>
                </a:ext>
              </a:extLst>
            </p:cNvPr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1E0B184D-8A65-9849-B9A0-F7337961E149}"/>
                </a:ext>
              </a:extLst>
            </p:cNvPr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4126BE7-00CD-1D45-9169-F0A125388C0B}"/>
              </a:ext>
            </a:extLst>
          </p:cNvPr>
          <p:cNvSpPr txBox="1">
            <a:spLocks/>
          </p:cNvSpPr>
          <p:nvPr/>
        </p:nvSpPr>
        <p:spPr>
          <a:xfrm>
            <a:off x="2227326" y="1510748"/>
            <a:ext cx="7850951" cy="4627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chemeClr val="tx1"/>
                </a:solidFill>
              </a:rPr>
              <a:t>Ao final dessa apresentação, você irá conseguir começar a usar o </a:t>
            </a:r>
            <a:r>
              <a:rPr lang="pt-BR" sz="4800" b="1" dirty="0" err="1">
                <a:solidFill>
                  <a:schemeClr val="tx1"/>
                </a:solidFill>
              </a:rPr>
              <a:t>Terraform</a:t>
            </a:r>
            <a:r>
              <a:rPr lang="pt-BR" sz="4800" dirty="0">
                <a:solidFill>
                  <a:schemeClr val="tx1"/>
                </a:solidFill>
              </a:rPr>
              <a:t> e se aprofundar nos estudos da ferramenta!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E7B42D-707C-1944-A2C9-A964A87B859A}"/>
              </a:ext>
            </a:extLst>
          </p:cNvPr>
          <p:cNvGrpSpPr/>
          <p:nvPr/>
        </p:nvGrpSpPr>
        <p:grpSpPr>
          <a:xfrm>
            <a:off x="2761505" y="5943600"/>
            <a:ext cx="6668989" cy="914400"/>
            <a:chOff x="1631864" y="5843416"/>
            <a:chExt cx="6668989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FEBFA1-85A1-CE4A-9C00-C982CC5B9298}"/>
                </a:ext>
              </a:extLst>
            </p:cNvPr>
            <p:cNvSpPr/>
            <p:nvPr/>
          </p:nvSpPr>
          <p:spPr>
            <a:xfrm>
              <a:off x="1631864" y="5864952"/>
              <a:ext cx="575458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4400" dirty="0" err="1">
                  <a:solidFill>
                    <a:srgbClr val="C00000"/>
                  </a:solidFill>
                </a:rPr>
                <a:t>bit.ly</a:t>
              </a:r>
              <a:r>
                <a:rPr lang="pt-BR" sz="4400" dirty="0">
                  <a:solidFill>
                    <a:srgbClr val="C00000"/>
                  </a:solidFill>
                </a:rPr>
                <a:t>/</a:t>
              </a:r>
              <a:r>
                <a:rPr lang="pt-BR" sz="4400" dirty="0" err="1">
                  <a:solidFill>
                    <a:srgbClr val="C00000"/>
                  </a:solidFill>
                </a:rPr>
                <a:t>mvpconfterraform</a:t>
              </a:r>
              <a:endParaRPr lang="pt-BR" sz="4400" dirty="0">
                <a:solidFill>
                  <a:srgbClr val="C00000"/>
                </a:solidFill>
              </a:endParaRPr>
            </a:p>
          </p:txBody>
        </p:sp>
        <p:pic>
          <p:nvPicPr>
            <p:cNvPr id="9" name="Graphic 8" descr="Download from cloud">
              <a:extLst>
                <a:ext uri="{FF2B5EF4-FFF2-40B4-BE49-F238E27FC236}">
                  <a16:creationId xmlns:a16="http://schemas.microsoft.com/office/drawing/2014/main" id="{6937B858-A31F-8C41-9F42-479662BD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86453" y="5843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0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0F5C88-1164-6D4E-AAFF-F8DEA019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9600" dirty="0"/>
              <a:t>Infraestrutura como Código (</a:t>
            </a:r>
            <a:r>
              <a:rPr lang="pt-BR" sz="9600" dirty="0" err="1"/>
              <a:t>IaC</a:t>
            </a:r>
            <a:r>
              <a:rPr lang="pt-BR" sz="9600" dirty="0"/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4BED32-D052-B948-B2CC-48F916181FF9}"/>
              </a:ext>
            </a:extLst>
          </p:cNvPr>
          <p:cNvSpPr/>
          <p:nvPr/>
        </p:nvSpPr>
        <p:spPr>
          <a:xfrm>
            <a:off x="330809" y="2220746"/>
            <a:ext cx="928914" cy="928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85925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E5990A-8569-764E-82E0-3E1C5BFD733A}"/>
              </a:ext>
            </a:extLst>
          </p:cNvPr>
          <p:cNvSpPr/>
          <p:nvPr/>
        </p:nvSpPr>
        <p:spPr>
          <a:xfrm>
            <a:off x="2377359" y="1557037"/>
            <a:ext cx="79258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6600" b="1" dirty="0"/>
              <a:t>Infraestrutura como código (</a:t>
            </a:r>
            <a:r>
              <a:rPr lang="pt" sz="6600" b="1" dirty="0" err="1"/>
              <a:t>IaC</a:t>
            </a:r>
            <a:r>
              <a:rPr lang="pt" sz="6600" b="1" dirty="0"/>
              <a:t>)</a:t>
            </a:r>
            <a:endParaRPr lang="pt" sz="5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AAC40B-52A2-464C-B369-799E273D81C5}"/>
              </a:ext>
            </a:extLst>
          </p:cNvPr>
          <p:cNvGrpSpPr/>
          <p:nvPr/>
        </p:nvGrpSpPr>
        <p:grpSpPr>
          <a:xfrm>
            <a:off x="1089231" y="1305790"/>
            <a:ext cx="1196663" cy="1036600"/>
            <a:chOff x="4360803" y="1688277"/>
            <a:chExt cx="1169762" cy="1013297"/>
          </a:xfrm>
          <a:solidFill>
            <a:schemeClr val="tx1">
              <a:alpha val="30000"/>
            </a:schemeClr>
          </a:solidFill>
        </p:grpSpPr>
        <p:sp>
          <p:nvSpPr>
            <p:cNvPr id="5" name="Freeform: Shape 22">
              <a:extLst>
                <a:ext uri="{FF2B5EF4-FFF2-40B4-BE49-F238E27FC236}">
                  <a16:creationId xmlns:a16="http://schemas.microsoft.com/office/drawing/2014/main" id="{E347D316-5CFA-0A45-AC2B-C28DBD048C9D}"/>
                </a:ext>
              </a:extLst>
            </p:cNvPr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23">
              <a:extLst>
                <a:ext uri="{FF2B5EF4-FFF2-40B4-BE49-F238E27FC236}">
                  <a16:creationId xmlns:a16="http://schemas.microsoft.com/office/drawing/2014/main" id="{EBD4FDD6-4309-9340-881E-0CE3D4348D8B}"/>
                </a:ext>
              </a:extLst>
            </p:cNvPr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7FAC527-D472-7749-956C-2764BE767308}"/>
              </a:ext>
            </a:extLst>
          </p:cNvPr>
          <p:cNvSpPr/>
          <p:nvPr/>
        </p:nvSpPr>
        <p:spPr>
          <a:xfrm>
            <a:off x="2377359" y="3680695"/>
            <a:ext cx="75547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dirty="0"/>
              <a:t>É o processo de </a:t>
            </a:r>
            <a:r>
              <a:rPr lang="pt" sz="3200" b="1" dirty="0">
                <a:solidFill>
                  <a:schemeClr val="accent1"/>
                </a:solidFill>
              </a:rPr>
              <a:t>gerenciamento</a:t>
            </a:r>
            <a:r>
              <a:rPr lang="pt" sz="3200" dirty="0"/>
              <a:t> e </a:t>
            </a:r>
            <a:r>
              <a:rPr lang="pt" sz="3200" b="1" dirty="0">
                <a:solidFill>
                  <a:schemeClr val="accent1"/>
                </a:solidFill>
              </a:rPr>
              <a:t>provisionamento</a:t>
            </a:r>
            <a:r>
              <a:rPr lang="pt" sz="3200" dirty="0"/>
              <a:t> de data centers por meio de arquivos de definição legíveis por máquina, em vez de configuração física de hardware ou ferramentas de configuração interativas.</a:t>
            </a:r>
            <a:endParaRPr lang="en-US" sz="2800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8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33344E8F-7012-8B4C-8976-18B9DC48B21E}"/>
              </a:ext>
            </a:extLst>
          </p:cNvPr>
          <p:cNvSpPr txBox="1">
            <a:spLocks/>
          </p:cNvSpPr>
          <p:nvPr/>
        </p:nvSpPr>
        <p:spPr>
          <a:xfrm>
            <a:off x="1683026" y="72791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Your Date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B7C929-A514-4940-A99C-E40E46A46665}"/>
              </a:ext>
            </a:extLst>
          </p:cNvPr>
          <p:cNvSpPr txBox="1">
            <a:spLocks/>
          </p:cNvSpPr>
          <p:nvPr/>
        </p:nvSpPr>
        <p:spPr>
          <a:xfrm>
            <a:off x="4883426" y="727911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Your Footer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2791A25-9DE4-094F-A465-FEA209967C3E}"/>
              </a:ext>
            </a:extLst>
          </p:cNvPr>
          <p:cNvSpPr txBox="1">
            <a:spLocks/>
          </p:cNvSpPr>
          <p:nvPr/>
        </p:nvSpPr>
        <p:spPr>
          <a:xfrm>
            <a:off x="1217608" y="1437726"/>
            <a:ext cx="8204114" cy="11095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" sz="3600"/>
              <a:t>Capacidade de </a:t>
            </a:r>
            <a:r>
              <a:rPr lang="pt" sz="3600" b="1">
                <a:solidFill>
                  <a:schemeClr val="accent1"/>
                </a:solidFill>
              </a:rPr>
              <a:t>versionamento</a:t>
            </a:r>
            <a:r>
              <a:rPr lang="pt" sz="3600"/>
              <a:t> do código da sua infra, a capacidade de </a:t>
            </a:r>
            <a:r>
              <a:rPr lang="pt" sz="3600" b="1">
                <a:solidFill>
                  <a:schemeClr val="accent1"/>
                </a:solidFill>
              </a:rPr>
              <a:t>reutilização</a:t>
            </a:r>
            <a:r>
              <a:rPr lang="pt" sz="3600"/>
              <a:t> do código e a capacidade de fazer </a:t>
            </a:r>
            <a:r>
              <a:rPr lang="pt" sz="3600" b="1">
                <a:solidFill>
                  <a:schemeClr val="accent1"/>
                </a:solidFill>
              </a:rPr>
              <a:t>automação</a:t>
            </a:r>
            <a:r>
              <a:rPr lang="pt" sz="3600"/>
              <a:t> em cima dele.</a:t>
            </a:r>
            <a:endParaRPr lang="pt-B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3621-3C7C-8B45-B031-E9564F30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26" y="3747052"/>
            <a:ext cx="6942418" cy="259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AE61E6D-2343-D345-9EC0-E88314BA33A2}"/>
              </a:ext>
            </a:extLst>
          </p:cNvPr>
          <p:cNvSpPr txBox="1">
            <a:spLocks/>
          </p:cNvSpPr>
          <p:nvPr/>
        </p:nvSpPr>
        <p:spPr>
          <a:xfrm>
            <a:off x="1027044" y="1626153"/>
            <a:ext cx="8747158" cy="42114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err="1"/>
              <a:t>Servidores</a:t>
            </a:r>
            <a:endParaRPr lang="en-US" dirty="0"/>
          </a:p>
          <a:p>
            <a:pPr fontAlgn="base"/>
            <a:r>
              <a:rPr lang="en-US" dirty="0"/>
              <a:t>Networks</a:t>
            </a:r>
          </a:p>
          <a:p>
            <a:pPr fontAlgn="base"/>
            <a:r>
              <a:rPr lang="en-US" dirty="0"/>
              <a:t>Firewalls</a:t>
            </a:r>
          </a:p>
          <a:p>
            <a:pPr fontAlgn="base"/>
            <a:r>
              <a:rPr lang="en-US" dirty="0" err="1"/>
              <a:t>LoadBalancers</a:t>
            </a:r>
            <a:endParaRPr lang="en-US" dirty="0"/>
          </a:p>
          <a:p>
            <a:pPr fontAlgn="base"/>
            <a:r>
              <a:rPr lang="en-US" dirty="0"/>
              <a:t>Storage</a:t>
            </a:r>
          </a:p>
          <a:p>
            <a:pPr fontAlgn="base"/>
            <a:r>
              <a:rPr lang="en-US" dirty="0"/>
              <a:t>Public IPs</a:t>
            </a:r>
          </a:p>
          <a:p>
            <a:pPr fontAlgn="base"/>
            <a:r>
              <a:rPr lang="en-US" dirty="0"/>
              <a:t>DNS</a:t>
            </a:r>
          </a:p>
          <a:p>
            <a:pPr fontAlgn="base"/>
            <a:r>
              <a:rPr lang="en-US" dirty="0"/>
              <a:t>E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mais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B76-41B4-884D-A922-AB682645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347" y="1626153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0F5C88-1164-6D4E-AAFF-F8DEA019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9600" dirty="0"/>
              <a:t>O que é o </a:t>
            </a:r>
            <a:r>
              <a:rPr lang="pt-BR" sz="9600" dirty="0" err="1"/>
              <a:t>Terraform</a:t>
            </a:r>
            <a:r>
              <a:rPr lang="pt-BR" sz="9600" dirty="0"/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4BED32-D052-B948-B2CC-48F916181FF9}"/>
              </a:ext>
            </a:extLst>
          </p:cNvPr>
          <p:cNvSpPr/>
          <p:nvPr/>
        </p:nvSpPr>
        <p:spPr>
          <a:xfrm>
            <a:off x="330809" y="2220746"/>
            <a:ext cx="928914" cy="928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245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769124-5F98-9A4C-B17C-0EB798B7D461}"/>
              </a:ext>
            </a:extLst>
          </p:cNvPr>
          <p:cNvSpPr/>
          <p:nvPr/>
        </p:nvSpPr>
        <p:spPr>
          <a:xfrm>
            <a:off x="1790950" y="2045876"/>
            <a:ext cx="79258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6600" b="1" dirty="0" err="1"/>
              <a:t>Terraform</a:t>
            </a:r>
            <a:endParaRPr lang="pt" sz="5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42DB04-5296-514A-865F-521E1A4D7B1A}"/>
              </a:ext>
            </a:extLst>
          </p:cNvPr>
          <p:cNvGrpSpPr/>
          <p:nvPr/>
        </p:nvGrpSpPr>
        <p:grpSpPr>
          <a:xfrm>
            <a:off x="234466" y="2045876"/>
            <a:ext cx="1196663" cy="1036600"/>
            <a:chOff x="4360803" y="1688277"/>
            <a:chExt cx="1169762" cy="1013297"/>
          </a:xfrm>
          <a:solidFill>
            <a:schemeClr val="accent4">
              <a:alpha val="30000"/>
            </a:schemeClr>
          </a:solidFill>
        </p:grpSpPr>
        <p:sp>
          <p:nvSpPr>
            <p:cNvPr id="5" name="Freeform: Shape 22">
              <a:extLst>
                <a:ext uri="{FF2B5EF4-FFF2-40B4-BE49-F238E27FC236}">
                  <a16:creationId xmlns:a16="http://schemas.microsoft.com/office/drawing/2014/main" id="{2AE2D73A-986B-3340-87E9-CC4DC7237C30}"/>
                </a:ext>
              </a:extLst>
            </p:cNvPr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23">
              <a:extLst>
                <a:ext uri="{FF2B5EF4-FFF2-40B4-BE49-F238E27FC236}">
                  <a16:creationId xmlns:a16="http://schemas.microsoft.com/office/drawing/2014/main" id="{2C1AD7ED-5B10-8142-8DDA-597486EEDDB7}"/>
                </a:ext>
              </a:extLst>
            </p:cNvPr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E67DBCC-1014-2843-94DD-3875A728E68C}"/>
              </a:ext>
            </a:extLst>
          </p:cNvPr>
          <p:cNvSpPr/>
          <p:nvPr/>
        </p:nvSpPr>
        <p:spPr>
          <a:xfrm>
            <a:off x="1790950" y="3082476"/>
            <a:ext cx="81481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dirty="0"/>
              <a:t>O significado da palavra </a:t>
            </a:r>
            <a:r>
              <a:rPr lang="pt" sz="3200" dirty="0" err="1">
                <a:solidFill>
                  <a:schemeClr val="accent5"/>
                </a:solidFill>
              </a:rPr>
              <a:t>terraform</a:t>
            </a:r>
            <a:r>
              <a:rPr lang="pt" sz="3200" dirty="0">
                <a:solidFill>
                  <a:schemeClr val="accent5"/>
                </a:solidFill>
              </a:rPr>
              <a:t> </a:t>
            </a:r>
            <a:r>
              <a:rPr lang="pt" sz="3200" dirty="0"/>
              <a:t>é basicamente modelar um planeta, lua ou qualquer outra estrela para que a atmosfera, temperatura, topografia ou ecologia desse lugar fique similar com o ambiente da Terra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92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155415-5807-D244-8BA2-4F9E0D23EE03}"/>
              </a:ext>
            </a:extLst>
          </p:cNvPr>
          <p:cNvSpPr/>
          <p:nvPr/>
        </p:nvSpPr>
        <p:spPr>
          <a:xfrm>
            <a:off x="1790950" y="1898399"/>
            <a:ext cx="79258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6600" b="1" dirty="0" err="1"/>
              <a:t>Terraform</a:t>
            </a:r>
            <a:endParaRPr lang="pt" sz="5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947849-606B-6241-9C7D-D257A79EA851}"/>
              </a:ext>
            </a:extLst>
          </p:cNvPr>
          <p:cNvGrpSpPr/>
          <p:nvPr/>
        </p:nvGrpSpPr>
        <p:grpSpPr>
          <a:xfrm>
            <a:off x="277679" y="1800928"/>
            <a:ext cx="1196663" cy="1036600"/>
            <a:chOff x="4360803" y="1688277"/>
            <a:chExt cx="1169762" cy="1013297"/>
          </a:xfrm>
          <a:solidFill>
            <a:schemeClr val="accent4">
              <a:alpha val="30000"/>
            </a:schemeClr>
          </a:solidFill>
        </p:grpSpPr>
        <p:sp>
          <p:nvSpPr>
            <p:cNvPr id="4" name="Freeform: Shape 22">
              <a:extLst>
                <a:ext uri="{FF2B5EF4-FFF2-40B4-BE49-F238E27FC236}">
                  <a16:creationId xmlns:a16="http://schemas.microsoft.com/office/drawing/2014/main" id="{9018CFEF-908E-0246-BBD1-473FB992235F}"/>
                </a:ext>
              </a:extLst>
            </p:cNvPr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F923B01-71ED-DD41-93DB-46A94F98A47C}"/>
                </a:ext>
              </a:extLst>
            </p:cNvPr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A91FAB1-EED7-9749-912A-3F59EE6BE644}"/>
              </a:ext>
            </a:extLst>
          </p:cNvPr>
          <p:cNvSpPr/>
          <p:nvPr/>
        </p:nvSpPr>
        <p:spPr>
          <a:xfrm>
            <a:off x="1790950" y="2837528"/>
            <a:ext cx="73729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dirty="0" err="1"/>
              <a:t>Terraform</a:t>
            </a:r>
            <a:r>
              <a:rPr lang="pt" sz="3200" dirty="0"/>
              <a:t> é uma ferramenta open </a:t>
            </a:r>
            <a:r>
              <a:rPr lang="pt" sz="3200" dirty="0" err="1"/>
              <a:t>source</a:t>
            </a:r>
            <a:r>
              <a:rPr lang="pt" sz="3200" dirty="0"/>
              <a:t> de provisionamento de infraestrutura, criada pela </a:t>
            </a:r>
            <a:r>
              <a:rPr lang="pt" sz="3200" dirty="0" err="1">
                <a:solidFill>
                  <a:schemeClr val="accent5"/>
                </a:solidFill>
              </a:rPr>
              <a:t>HashiCorp</a:t>
            </a:r>
            <a:r>
              <a:rPr lang="pt" sz="3200" dirty="0"/>
              <a:t>, que permite que definamos nossa infraestrutura como código(</a:t>
            </a:r>
            <a:r>
              <a:rPr lang="pt" sz="3200" dirty="0" err="1"/>
              <a:t>IaC</a:t>
            </a:r>
            <a:r>
              <a:rPr lang="pt" sz="3200" dirty="0"/>
              <a:t>), usando uma linguagem simples e declarativa.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13BAC-2998-2340-855D-8CE7F17F6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12" y="2549863"/>
            <a:ext cx="4220488" cy="42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91FAB1-EED7-9749-912A-3F59EE6BE644}"/>
              </a:ext>
            </a:extLst>
          </p:cNvPr>
          <p:cNvSpPr/>
          <p:nvPr/>
        </p:nvSpPr>
        <p:spPr>
          <a:xfrm>
            <a:off x="1229246" y="1613119"/>
            <a:ext cx="784943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pt" sz="3200" dirty="0" err="1"/>
              <a:t>Multi</a:t>
            </a:r>
            <a:r>
              <a:rPr lang="pt" sz="3200" dirty="0"/>
              <a:t> </a:t>
            </a:r>
            <a:r>
              <a:rPr lang="pt" sz="3200" dirty="0" err="1"/>
              <a:t>Cloud</a:t>
            </a:r>
            <a:r>
              <a:rPr lang="pt" sz="3200" dirty="0"/>
              <a:t> + 160 </a:t>
            </a:r>
            <a:r>
              <a:rPr lang="pt" sz="3200" dirty="0" err="1"/>
              <a:t>providers</a:t>
            </a:r>
            <a:endParaRPr lang="pt" sz="3200" dirty="0"/>
          </a:p>
          <a:p>
            <a:pPr marL="457200" indent="-457200">
              <a:buFont typeface="Wingdings" pitchFamily="2" charset="2"/>
              <a:buChar char="§"/>
            </a:pPr>
            <a:r>
              <a:rPr lang="pt" sz="3200" dirty="0"/>
              <a:t>Uma maneira de gerenciar </a:t>
            </a:r>
            <a:r>
              <a:rPr lang="pt" sz="3200" dirty="0" err="1"/>
              <a:t>Azure</a:t>
            </a:r>
            <a:endParaRPr lang="pt" sz="3200" dirty="0"/>
          </a:p>
          <a:p>
            <a:pPr marL="457200" indent="-457200">
              <a:buFont typeface="Wingdings" pitchFamily="2" charset="2"/>
              <a:buChar char="§"/>
            </a:pPr>
            <a:r>
              <a:rPr lang="pt" sz="3200" dirty="0"/>
              <a:t>Fácil de escrever e ler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" sz="3200" dirty="0"/>
              <a:t>Roda em Windows, Mac e Linux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" sz="3200" dirty="0"/>
              <a:t>Usa as </a:t>
            </a:r>
            <a:r>
              <a:rPr lang="pt" sz="3200" dirty="0" err="1"/>
              <a:t>API´s</a:t>
            </a:r>
            <a:r>
              <a:rPr lang="pt" sz="3200" dirty="0"/>
              <a:t> do </a:t>
            </a:r>
            <a:r>
              <a:rPr lang="pt" sz="3200" dirty="0" err="1"/>
              <a:t>Azure</a:t>
            </a:r>
            <a:endParaRPr lang="pt" sz="3200" dirty="0"/>
          </a:p>
          <a:p>
            <a:pPr marL="457200" indent="-457200">
              <a:buFont typeface="Wingdings" pitchFamily="2" charset="2"/>
              <a:buChar char="§"/>
            </a:pPr>
            <a:r>
              <a:rPr lang="pt" sz="3200" dirty="0" err="1"/>
              <a:t>Free</a:t>
            </a:r>
            <a:endParaRPr lang="pt" sz="3200" dirty="0"/>
          </a:p>
          <a:p>
            <a:pPr marL="457200" indent="-457200">
              <a:buFont typeface="Wingdings" pitchFamily="2" charset="2"/>
              <a:buChar char="§"/>
            </a:pPr>
            <a:r>
              <a:rPr lang="pt" sz="3200" dirty="0"/>
              <a:t>Sim, de verdade, é grátis!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13BAC-2998-2340-855D-8CE7F17F6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12" y="2549863"/>
            <a:ext cx="4220488" cy="42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94A51-95D3-9F4C-8A89-8F82AC83D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7" y="2593330"/>
            <a:ext cx="6042188" cy="2083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AF645-42A4-3D45-B368-68F7ED4F0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786" y="2971923"/>
            <a:ext cx="3824614" cy="1105552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70BD72D2-864E-F243-B2E9-5CD07037B5F1}"/>
              </a:ext>
            </a:extLst>
          </p:cNvPr>
          <p:cNvSpPr/>
          <p:nvPr/>
        </p:nvSpPr>
        <p:spPr>
          <a:xfrm>
            <a:off x="6191795" y="3077046"/>
            <a:ext cx="1116080" cy="1116080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3D35D52-78B5-42EB-B379-1D220D09C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/>
              <a:t>ITPros</a:t>
            </a:r>
            <a:r>
              <a:rPr lang="pt-BR" dirty="0"/>
              <a:t> - Infraestrutura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D21BB854-F873-42E1-846E-22809FF41D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" dirty="0" err="1"/>
              <a:t>From</a:t>
            </a:r>
            <a:r>
              <a:rPr lang="pt" dirty="0"/>
              <a:t> Zero </a:t>
            </a:r>
            <a:r>
              <a:rPr lang="pt" dirty="0" err="1"/>
              <a:t>to</a:t>
            </a:r>
            <a:r>
              <a:rPr lang="pt" dirty="0"/>
              <a:t> </a:t>
            </a:r>
            <a:r>
              <a:rPr lang="pt" dirty="0" err="1"/>
              <a:t>Useful</a:t>
            </a:r>
            <a:r>
              <a:rPr lang="pt" dirty="0"/>
              <a:t> - </a:t>
            </a:r>
            <a:r>
              <a:rPr lang="pt" b="1" i="1" dirty="0" err="1"/>
              <a:t>Terraform</a:t>
            </a:r>
            <a:r>
              <a:rPr lang="pt" b="1" i="1" dirty="0"/>
              <a:t> para </a:t>
            </a:r>
            <a:r>
              <a:rPr lang="pt" b="1" i="1" dirty="0" err="1"/>
              <a:t>Sysadmins</a:t>
            </a:r>
            <a:r>
              <a:rPr lang="pt" dirty="0"/>
              <a:t>. Como começar a usar o </a:t>
            </a:r>
            <a:r>
              <a:rPr lang="pt" dirty="0" err="1"/>
              <a:t>Terraform</a:t>
            </a:r>
            <a:r>
              <a:rPr lang="pt" dirty="0"/>
              <a:t> agora para automatizar seu dia a dia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C028383E-5C7A-4610-8933-EC5A530731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Valdecir Carvalho - @</a:t>
            </a:r>
            <a:r>
              <a:rPr lang="pt-BR" dirty="0" err="1"/>
              <a:t>homelaber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E1517820-DF18-4B18-A1EC-BBFECCC3C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2C8A9440-A3AC-471F-8F73-CD563335F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09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0F5C88-1164-6D4E-AAFF-F8DEA019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9600" dirty="0"/>
              <a:t>Instalando o </a:t>
            </a:r>
            <a:r>
              <a:rPr lang="pt-BR" sz="9600" dirty="0" err="1"/>
              <a:t>Terraform</a:t>
            </a:r>
            <a:endParaRPr lang="pt-BR" sz="9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4BED32-D052-B948-B2CC-48F916181FF9}"/>
              </a:ext>
            </a:extLst>
          </p:cNvPr>
          <p:cNvSpPr/>
          <p:nvPr/>
        </p:nvSpPr>
        <p:spPr>
          <a:xfrm>
            <a:off x="330809" y="2220746"/>
            <a:ext cx="928914" cy="928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197783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ABD5F4-FF69-8B4B-A454-4A064B7057E0}"/>
              </a:ext>
            </a:extLst>
          </p:cNvPr>
          <p:cNvSpPr/>
          <p:nvPr/>
        </p:nvSpPr>
        <p:spPr>
          <a:xfrm>
            <a:off x="1229246" y="1613119"/>
            <a:ext cx="7849439" cy="5186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dirty="0">
                <a:hlinkClick r:id="rId3"/>
              </a:rPr>
              <a:t>https://www.terraform.io/downloads.html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dirty="0" err="1"/>
              <a:t>Disponível</a:t>
            </a:r>
            <a:r>
              <a:rPr lang="en-US" sz="3200" dirty="0"/>
              <a:t> Linux, Windows e Mac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dirty="0"/>
              <a:t>Download do </a:t>
            </a:r>
            <a:r>
              <a:rPr lang="en-US" sz="3200" dirty="0" err="1"/>
              <a:t>pacote</a:t>
            </a:r>
            <a:r>
              <a:rPr lang="en-US" sz="3200" dirty="0"/>
              <a:t> para o </a:t>
            </a:r>
            <a:r>
              <a:rPr lang="en-US" sz="3200" dirty="0" err="1"/>
              <a:t>seu</a:t>
            </a:r>
            <a:r>
              <a:rPr lang="en-US" sz="3200" dirty="0"/>
              <a:t> SO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dirty="0" err="1"/>
              <a:t>Descompacte</a:t>
            </a:r>
            <a:r>
              <a:rPr lang="en-US" sz="3200" dirty="0"/>
              <a:t> o </a:t>
            </a:r>
            <a:r>
              <a:rPr lang="en-US" sz="3200" dirty="0" err="1"/>
              <a:t>arquivo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dirty="0"/>
              <a:t>Configure o Path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dirty="0" err="1"/>
              <a:t>Verifique</a:t>
            </a:r>
            <a:r>
              <a:rPr lang="en-US" sz="3200" dirty="0"/>
              <a:t> a </a:t>
            </a:r>
            <a:r>
              <a:rPr lang="en-US" sz="3200" dirty="0" err="1"/>
              <a:t>instalação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27071-447A-6C4D-A91F-1C3C83B2F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071" y="3118300"/>
            <a:ext cx="4041563" cy="31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3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987603-8A6B-F144-8CA1-2D8B3FABF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06" y="570021"/>
            <a:ext cx="7879567" cy="5045335"/>
          </a:xfrm>
          <a:prstGeom prst="rect">
            <a:avLst/>
          </a:prstGeom>
        </p:spPr>
      </p:pic>
      <p:sp>
        <p:nvSpPr>
          <p:cNvPr id="2" name="Shape 4030">
            <a:extLst>
              <a:ext uri="{FF2B5EF4-FFF2-40B4-BE49-F238E27FC236}">
                <a16:creationId xmlns:a16="http://schemas.microsoft.com/office/drawing/2014/main" id="{D586253F-0C67-1F4F-B75F-D2CF4C1FE6A3}"/>
              </a:ext>
            </a:extLst>
          </p:cNvPr>
          <p:cNvSpPr/>
          <p:nvPr/>
        </p:nvSpPr>
        <p:spPr>
          <a:xfrm>
            <a:off x="3657600" y="235130"/>
            <a:ext cx="8520473" cy="663328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DA5EB-72C6-1D40-8E95-155B66293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01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2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1DC4BB-8D77-1A4A-80F5-6C8373EBC9BA}"/>
              </a:ext>
            </a:extLst>
          </p:cNvPr>
          <p:cNvSpPr/>
          <p:nvPr/>
        </p:nvSpPr>
        <p:spPr>
          <a:xfrm>
            <a:off x="3906078" y="506896"/>
            <a:ext cx="8001000" cy="5078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hape 4030">
            <a:extLst>
              <a:ext uri="{FF2B5EF4-FFF2-40B4-BE49-F238E27FC236}">
                <a16:creationId xmlns:a16="http://schemas.microsoft.com/office/drawing/2014/main" id="{D586253F-0C67-1F4F-B75F-D2CF4C1FE6A3}"/>
              </a:ext>
            </a:extLst>
          </p:cNvPr>
          <p:cNvSpPr/>
          <p:nvPr/>
        </p:nvSpPr>
        <p:spPr>
          <a:xfrm>
            <a:off x="3657600" y="235130"/>
            <a:ext cx="8520473" cy="663328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30DC0-9ECB-A948-8FA3-4ACB8D0B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26" y="567482"/>
            <a:ext cx="6356626" cy="4957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FDA5EB-72C6-1D40-8E95-155B66293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01" y="2529000"/>
            <a:ext cx="1800000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45AF0-9207-A345-A772-5181DD68C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01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8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AF10A8-26BA-DD45-B380-0666783D4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34" y="563670"/>
            <a:ext cx="8858895" cy="5073042"/>
          </a:xfrm>
          <a:prstGeom prst="rect">
            <a:avLst/>
          </a:prstGeom>
        </p:spPr>
      </p:pic>
      <p:sp>
        <p:nvSpPr>
          <p:cNvPr id="2" name="Shape 4030">
            <a:extLst>
              <a:ext uri="{FF2B5EF4-FFF2-40B4-BE49-F238E27FC236}">
                <a16:creationId xmlns:a16="http://schemas.microsoft.com/office/drawing/2014/main" id="{D586253F-0C67-1F4F-B75F-D2CF4C1FE6A3}"/>
              </a:ext>
            </a:extLst>
          </p:cNvPr>
          <p:cNvSpPr/>
          <p:nvPr/>
        </p:nvSpPr>
        <p:spPr>
          <a:xfrm>
            <a:off x="3657600" y="235130"/>
            <a:ext cx="8520473" cy="663328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DA5EB-72C6-1D40-8E95-155B66293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01" y="2529000"/>
            <a:ext cx="1800000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BF413-DBFC-4841-98AE-45C3AEC0B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01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0F5C88-1164-6D4E-AAFF-F8DEA019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9600" dirty="0"/>
              <a:t>Instalando o </a:t>
            </a:r>
            <a:r>
              <a:rPr lang="pt-BR" sz="9600" dirty="0" err="1"/>
              <a:t>Azure</a:t>
            </a:r>
            <a:r>
              <a:rPr lang="pt-BR" sz="9600" dirty="0"/>
              <a:t> CLI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4BED32-D052-B948-B2CC-48F916181FF9}"/>
              </a:ext>
            </a:extLst>
          </p:cNvPr>
          <p:cNvSpPr/>
          <p:nvPr/>
        </p:nvSpPr>
        <p:spPr>
          <a:xfrm>
            <a:off x="330809" y="2220746"/>
            <a:ext cx="928914" cy="928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234237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CE39E0-F093-DB46-84D9-FBDF37B9D087}"/>
              </a:ext>
            </a:extLst>
          </p:cNvPr>
          <p:cNvSpPr/>
          <p:nvPr/>
        </p:nvSpPr>
        <p:spPr>
          <a:xfrm>
            <a:off x="1053883" y="1287442"/>
            <a:ext cx="10962754" cy="454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Pre-</a:t>
            </a:r>
            <a:r>
              <a:rPr lang="en-US" sz="2800" dirty="0" err="1"/>
              <a:t>Requisito</a:t>
            </a:r>
            <a:r>
              <a:rPr lang="en-US" sz="2800" dirty="0"/>
              <a:t> para </a:t>
            </a:r>
            <a:r>
              <a:rPr lang="en-US" sz="2800" dirty="0" err="1"/>
              <a:t>usar</a:t>
            </a:r>
            <a:r>
              <a:rPr lang="en-US" sz="2800" dirty="0"/>
              <a:t> o Terraform com Azure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Ferramenta de </a:t>
            </a:r>
            <a:r>
              <a:rPr lang="en-US" sz="2800" dirty="0" err="1"/>
              <a:t>linha</a:t>
            </a:r>
            <a:r>
              <a:rPr lang="en-US" sz="2800" dirty="0"/>
              <a:t> de </a:t>
            </a:r>
            <a:r>
              <a:rPr lang="en-US" sz="2800" dirty="0" err="1"/>
              <a:t>comando</a:t>
            </a:r>
            <a:r>
              <a:rPr lang="en-US" sz="2800" dirty="0"/>
              <a:t> </a:t>
            </a:r>
            <a:r>
              <a:rPr lang="en-US" sz="2800" dirty="0" err="1"/>
              <a:t>gerenciamento</a:t>
            </a:r>
            <a:r>
              <a:rPr lang="en-US" sz="2800" dirty="0"/>
              <a:t> do Azure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Windows – via MSI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Mac – via brew (brew install azure-cli)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Linux – via </a:t>
            </a:r>
            <a:r>
              <a:rPr lang="en-US" sz="2800" dirty="0" err="1"/>
              <a:t>pacote</a:t>
            </a:r>
            <a:r>
              <a:rPr lang="en-US" sz="2800" dirty="0"/>
              <a:t> </a:t>
            </a:r>
            <a:r>
              <a:rPr lang="en-US" sz="2800" dirty="0" err="1"/>
              <a:t>instalação</a:t>
            </a:r>
            <a:endParaRPr lang="en-US" sz="2800" dirty="0"/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8EE430-0CC9-7042-8C15-33BD3718B5E2}"/>
              </a:ext>
            </a:extLst>
          </p:cNvPr>
          <p:cNvSpPr/>
          <p:nvPr/>
        </p:nvSpPr>
        <p:spPr>
          <a:xfrm>
            <a:off x="1688926" y="6032641"/>
            <a:ext cx="881414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hlinkClick r:id="rId3"/>
              </a:rPr>
              <a:t>https://docs.microsoft.com/pt-br/cli/azure/install-azure-cli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40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0F5C88-1164-6D4E-AAFF-F8DEA01953C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t-BR" sz="9600" dirty="0"/>
              <a:t>Principais Comandos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4BED32-D052-B948-B2CC-48F916181FF9}"/>
              </a:ext>
            </a:extLst>
          </p:cNvPr>
          <p:cNvSpPr/>
          <p:nvPr/>
        </p:nvSpPr>
        <p:spPr>
          <a:xfrm>
            <a:off x="330809" y="2220746"/>
            <a:ext cx="928914" cy="928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dirty="0"/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32431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0A95-B3A9-A24C-BAAE-539875D6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3" y="1508725"/>
            <a:ext cx="3620925" cy="1429200"/>
          </a:xfrm>
        </p:spPr>
        <p:txBody>
          <a:bodyPr/>
          <a:lstStyle/>
          <a:p>
            <a:r>
              <a:rPr lang="en-US" sz="7200" dirty="0" err="1"/>
              <a:t>init</a:t>
            </a:r>
            <a:br>
              <a:rPr lang="en-US" sz="7200" dirty="0"/>
            </a:br>
            <a:r>
              <a:rPr lang="en-US" sz="7200" dirty="0"/>
              <a:t>plan</a:t>
            </a:r>
            <a:br>
              <a:rPr lang="en-US" sz="7200" dirty="0"/>
            </a:br>
            <a:r>
              <a:rPr lang="en-US" sz="7200" dirty="0"/>
              <a:t>apply</a:t>
            </a:r>
            <a:br>
              <a:rPr lang="en-US" sz="7200" dirty="0"/>
            </a:br>
            <a:r>
              <a:rPr lang="en-US" sz="7200" dirty="0"/>
              <a:t>destroy</a:t>
            </a:r>
            <a:br>
              <a:rPr lang="en-US" sz="7200" dirty="0"/>
            </a:br>
            <a:r>
              <a:rPr lang="en-US" sz="7200" dirty="0"/>
              <a:t>show</a:t>
            </a:r>
            <a:br>
              <a:rPr lang="en-US" sz="7200" dirty="0"/>
            </a:br>
            <a:endParaRPr lang="en-US" sz="7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9BDF51-C07F-524E-848E-51091CAC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558" y="1170975"/>
            <a:ext cx="7669242" cy="46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0F5C88-1164-6D4E-AAFF-F8DEA01953C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t-BR" sz="9600" dirty="0"/>
              <a:t>Arquivos de Configuração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4BED32-D052-B948-B2CC-48F916181FF9}"/>
              </a:ext>
            </a:extLst>
          </p:cNvPr>
          <p:cNvSpPr/>
          <p:nvPr/>
        </p:nvSpPr>
        <p:spPr>
          <a:xfrm>
            <a:off x="330809" y="2220746"/>
            <a:ext cx="928914" cy="928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dirty="0"/>
              <a:t>#6</a:t>
            </a:r>
          </a:p>
        </p:txBody>
      </p:sp>
    </p:spTree>
    <p:extLst>
      <p:ext uri="{BB962C8B-B14F-4D97-AF65-F5344CB8AC3E}">
        <p14:creationId xmlns:p14="http://schemas.microsoft.com/office/powerpoint/2010/main" val="388683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CEEC032-692D-4A38-9825-5192F136C60B}"/>
              </a:ext>
            </a:extLst>
          </p:cNvPr>
          <p:cNvSpPr txBox="1">
            <a:spLocks/>
          </p:cNvSpPr>
          <p:nvPr/>
        </p:nvSpPr>
        <p:spPr>
          <a:xfrm>
            <a:off x="450865" y="5013577"/>
            <a:ext cx="8526880" cy="1682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400" b="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YouTube.com</a:t>
            </a:r>
            <a:r>
              <a:rPr lang="pt-BR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vbrownbagbrasill</a:t>
            </a:r>
            <a:endParaRPr lang="pt-BR" sz="24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pt-BR" sz="24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pt-BR" sz="24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LinkedIn.com/in</a:t>
            </a:r>
            <a:r>
              <a:rPr lang="pt-BR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valdecircarvalho</a:t>
            </a:r>
            <a:endParaRPr lang="pt-BR" sz="24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pt-BR" sz="24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pt-BR" sz="2400" b="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Twitter.com</a:t>
            </a:r>
            <a:r>
              <a:rPr lang="pt-BR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homelaber</a:t>
            </a:r>
            <a:endParaRPr lang="pt-BR" sz="24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94E2B83-1792-4391-815C-5B3C0F0BE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Valdecir Carvalho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5E145EED-E82B-4DFA-A703-B63C9FBBA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Community</a:t>
            </a:r>
            <a:r>
              <a:rPr lang="pt-BR" dirty="0"/>
              <a:t> </a:t>
            </a:r>
            <a:r>
              <a:rPr lang="pt-BR" dirty="0" err="1"/>
              <a:t>Lover</a:t>
            </a:r>
            <a:endParaRPr lang="pt-BR" dirty="0"/>
          </a:p>
          <a:p>
            <a:r>
              <a:rPr lang="pt-BR" dirty="0"/>
              <a:t>Tech </a:t>
            </a:r>
            <a:r>
              <a:rPr lang="pt-BR" dirty="0" err="1"/>
              <a:t>Community</a:t>
            </a:r>
            <a:r>
              <a:rPr lang="pt-BR" dirty="0"/>
              <a:t> Manager @ </a:t>
            </a:r>
            <a:r>
              <a:rPr lang="pt-BR" dirty="0" err="1"/>
              <a:t>VMware</a:t>
            </a:r>
            <a:endParaRPr lang="pt-BR" dirty="0"/>
          </a:p>
          <a:p>
            <a:r>
              <a:rPr lang="en-US" sz="2000" b="1" i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Eu </a:t>
            </a:r>
            <a:r>
              <a:rPr lang="en-US" sz="2000" b="1" i="1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ajudo</a:t>
            </a:r>
            <a:r>
              <a:rPr lang="en-US" sz="2000" b="1" i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1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pessoas</a:t>
            </a:r>
            <a:r>
              <a:rPr lang="en-US" sz="2000" b="1" i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000" b="1" i="1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crescerem</a:t>
            </a:r>
            <a:r>
              <a:rPr lang="en-US" sz="2000" b="1" i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000" b="1" i="1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evoluirem</a:t>
            </a:r>
            <a:r>
              <a:rPr lang="en-US" sz="2000" b="1" i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1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000" b="1" i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1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suas</a:t>
            </a:r>
            <a:r>
              <a:rPr lang="en-US" sz="2000" b="1" i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1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carreiras</a:t>
            </a:r>
            <a:r>
              <a:rPr lang="en-US" sz="2000" b="1" i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1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atravéz</a:t>
            </a:r>
            <a:r>
              <a:rPr lang="en-US" sz="2000" b="1" i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00" b="1" i="1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comunidades</a:t>
            </a:r>
            <a:r>
              <a:rPr lang="en-US" b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r>
              <a:rPr lang="en-US" sz="1600" cap="all" dirty="0">
                <a:solidFill>
                  <a:srgbClr val="717074"/>
                </a:solidFill>
                <a:latin typeface="Montserrat" pitchFamily="2" charset="77"/>
                <a:cs typeface="Calibri" panose="020F0502020204030204" pitchFamily="34" charset="0"/>
              </a:rPr>
              <a:t>NERD ·  MARIDO ·  PAI da </a:t>
            </a:r>
            <a:r>
              <a:rPr lang="en-US" sz="1600" cap="all" dirty="0" err="1">
                <a:solidFill>
                  <a:srgbClr val="717074"/>
                </a:solidFill>
                <a:latin typeface="Montserrat" pitchFamily="2" charset="77"/>
                <a:cs typeface="Calibri" panose="020F0502020204030204" pitchFamily="34" charset="0"/>
              </a:rPr>
              <a:t>mari</a:t>
            </a:r>
            <a:r>
              <a:rPr lang="en-US" sz="1600" cap="all" dirty="0">
                <a:solidFill>
                  <a:srgbClr val="717074"/>
                </a:solidFill>
                <a:latin typeface="Montserrat" pitchFamily="2" charset="77"/>
                <a:cs typeface="Calibri" panose="020F0502020204030204" pitchFamily="34" charset="0"/>
              </a:rPr>
              <a:t> e do </a:t>
            </a:r>
            <a:r>
              <a:rPr lang="en-US" sz="1600" cap="all" dirty="0" err="1">
                <a:solidFill>
                  <a:srgbClr val="717074"/>
                </a:solidFill>
                <a:latin typeface="Montserrat" pitchFamily="2" charset="77"/>
                <a:cs typeface="Calibri" panose="020F0502020204030204" pitchFamily="34" charset="0"/>
              </a:rPr>
              <a:t>joão</a:t>
            </a:r>
            <a:endParaRPr lang="en-US" sz="1600" cap="all" dirty="0">
              <a:solidFill>
                <a:srgbClr val="717074"/>
              </a:solidFill>
              <a:latin typeface="Montserrat" pitchFamily="2" charset="77"/>
              <a:cs typeface="Calibri" panose="020F0502020204030204" pitchFamily="34" charset="0"/>
            </a:endParaRPr>
          </a:p>
          <a:p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626474-443D-CA48-82CB-529DCCE3D158}"/>
              </a:ext>
            </a:extLst>
          </p:cNvPr>
          <p:cNvSpPr/>
          <p:nvPr/>
        </p:nvSpPr>
        <p:spPr>
          <a:xfrm>
            <a:off x="3197303" y="2121147"/>
            <a:ext cx="415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❤️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0E6D4-9EA9-614E-A78F-B3E5E7A7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10" y="4409153"/>
            <a:ext cx="2207600" cy="470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EC701-028B-1F49-BAE8-D902D02C9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29" y="4956648"/>
            <a:ext cx="2265162" cy="588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C9EADD-11AE-E145-8273-151EA76C8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7" y="5765617"/>
            <a:ext cx="19050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F9F4E-8571-1C40-A0DA-2EFFAEF41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72" y="5643443"/>
            <a:ext cx="2055813" cy="59207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DBD4EBB-1B9D-DC40-9EEA-34A23B4FA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65" y="4385200"/>
            <a:ext cx="1875028" cy="123216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041C7B-6903-954E-9FB5-50B76064BF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EED719-CA47-3E4E-8AA4-4FB2D706E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100" y="1460310"/>
            <a:ext cx="2719879" cy="36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F680EC-2822-6845-8CB5-6F4D74698074}"/>
              </a:ext>
            </a:extLst>
          </p:cNvPr>
          <p:cNvSpPr/>
          <p:nvPr/>
        </p:nvSpPr>
        <p:spPr>
          <a:xfrm>
            <a:off x="1053883" y="1287442"/>
            <a:ext cx="10962754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HCL – </a:t>
            </a:r>
            <a:r>
              <a:rPr lang="en-US" sz="2800" dirty="0" err="1"/>
              <a:t>HashiCorp</a:t>
            </a:r>
            <a:r>
              <a:rPr lang="en-US" sz="2800" dirty="0"/>
              <a:t> Configuration Language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.</a:t>
            </a:r>
            <a:r>
              <a:rPr lang="en-US" sz="2800" dirty="0" err="1"/>
              <a:t>tf</a:t>
            </a:r>
            <a:r>
              <a:rPr lang="en-US" sz="2800" dirty="0"/>
              <a:t> – </a:t>
            </a:r>
            <a:r>
              <a:rPr lang="en-US" sz="2800" dirty="0" err="1"/>
              <a:t>arquivos</a:t>
            </a:r>
            <a:r>
              <a:rPr lang="en-US" sz="2800" dirty="0"/>
              <a:t> de </a:t>
            </a:r>
            <a:r>
              <a:rPr lang="en-US" sz="2800" dirty="0" err="1"/>
              <a:t>instruções</a:t>
            </a:r>
            <a:r>
              <a:rPr lang="en-US" sz="2800" dirty="0"/>
              <a:t> do terraform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.</a:t>
            </a:r>
            <a:r>
              <a:rPr lang="en-US" sz="2800" dirty="0" err="1"/>
              <a:t>tfvars</a:t>
            </a:r>
            <a:r>
              <a:rPr lang="en-US" sz="2800" dirty="0"/>
              <a:t> – </a:t>
            </a:r>
            <a:r>
              <a:rPr lang="en-US" sz="2800" dirty="0" err="1"/>
              <a:t>arquivos</a:t>
            </a:r>
            <a:r>
              <a:rPr lang="en-US" sz="2800" dirty="0"/>
              <a:t> de </a:t>
            </a:r>
            <a:r>
              <a:rPr lang="en-US" sz="2800" dirty="0" err="1"/>
              <a:t>variáveis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 err="1"/>
              <a:t>Divididos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Blocos</a:t>
            </a:r>
            <a:r>
              <a:rPr lang="en-US" sz="2800" dirty="0"/>
              <a:t> de </a:t>
            </a:r>
            <a:r>
              <a:rPr lang="en-US" sz="2800" dirty="0" err="1"/>
              <a:t>recursos</a:t>
            </a:r>
            <a:endParaRPr lang="en-US" sz="2800" dirty="0"/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E7C826-93E6-1B48-BCD9-CCDD80520E02}"/>
              </a:ext>
            </a:extLst>
          </p:cNvPr>
          <p:cNvSpPr/>
          <p:nvPr/>
        </p:nvSpPr>
        <p:spPr>
          <a:xfrm>
            <a:off x="1686338" y="5921850"/>
            <a:ext cx="5606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https://www.terraform.io/docs/configuration/index.html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3834E-F740-DA48-AB62-A03AEB07E3E5}"/>
              </a:ext>
            </a:extLst>
          </p:cNvPr>
          <p:cNvSpPr/>
          <p:nvPr/>
        </p:nvSpPr>
        <p:spPr>
          <a:xfrm>
            <a:off x="1686338" y="6291182"/>
            <a:ext cx="8252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https://github.com/hashicorp/hcl2/blob/master/hcl/hclsyntax/spec.md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3FD25-F53A-6345-8255-0D4483DD2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844" y="3977798"/>
            <a:ext cx="6717780" cy="19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0F5C88-1164-6D4E-AAFF-F8DEA01953C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t-BR" sz="9600" dirty="0" err="1"/>
              <a:t>Terraform</a:t>
            </a:r>
            <a:r>
              <a:rPr lang="pt-BR" sz="9600" dirty="0"/>
              <a:t> Workflow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4BED32-D052-B948-B2CC-48F916181FF9}"/>
              </a:ext>
            </a:extLst>
          </p:cNvPr>
          <p:cNvSpPr/>
          <p:nvPr/>
        </p:nvSpPr>
        <p:spPr>
          <a:xfrm>
            <a:off x="330809" y="2220746"/>
            <a:ext cx="928914" cy="928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dirty="0"/>
              <a:t>#7</a:t>
            </a:r>
          </a:p>
        </p:txBody>
      </p:sp>
    </p:spTree>
    <p:extLst>
      <p:ext uri="{BB962C8B-B14F-4D97-AF65-F5344CB8AC3E}">
        <p14:creationId xmlns:p14="http://schemas.microsoft.com/office/powerpoint/2010/main" val="11362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2343CC-1A56-F347-84CC-4E09FB1E7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322501"/>
              </p:ext>
            </p:extLst>
          </p:nvPr>
        </p:nvGraphicFramePr>
        <p:xfrm>
          <a:off x="376820" y="1273215"/>
          <a:ext cx="8663008" cy="5006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14AB4110-470B-2B49-B37B-EC4CE35495F3}"/>
              </a:ext>
            </a:extLst>
          </p:cNvPr>
          <p:cNvGrpSpPr/>
          <p:nvPr/>
        </p:nvGrpSpPr>
        <p:grpSpPr>
          <a:xfrm>
            <a:off x="4505288" y="4630936"/>
            <a:ext cx="1323481" cy="548716"/>
            <a:chOff x="4505288" y="4630936"/>
            <a:chExt cx="1323481" cy="548716"/>
          </a:xfrm>
        </p:grpSpPr>
        <p:grpSp>
          <p:nvGrpSpPr>
            <p:cNvPr id="3" name="Shape 418">
              <a:extLst>
                <a:ext uri="{FF2B5EF4-FFF2-40B4-BE49-F238E27FC236}">
                  <a16:creationId xmlns:a16="http://schemas.microsoft.com/office/drawing/2014/main" id="{56A627C5-6841-F948-B7A0-A9B564E8A50E}"/>
                </a:ext>
              </a:extLst>
            </p:cNvPr>
            <p:cNvGrpSpPr/>
            <p:nvPr/>
          </p:nvGrpSpPr>
          <p:grpSpPr>
            <a:xfrm>
              <a:off x="4505288" y="4630936"/>
              <a:ext cx="406071" cy="529692"/>
              <a:chOff x="590250" y="244200"/>
              <a:chExt cx="407975" cy="532175"/>
            </a:xfrm>
          </p:grpSpPr>
          <p:sp>
            <p:nvSpPr>
              <p:cNvPr id="4" name="Shape 419">
                <a:extLst>
                  <a:ext uri="{FF2B5EF4-FFF2-40B4-BE49-F238E27FC236}">
                    <a16:creationId xmlns:a16="http://schemas.microsoft.com/office/drawing/2014/main" id="{C3C10941-F12F-7B40-B164-43B1ABCA262D}"/>
                  </a:ext>
                </a:extLst>
              </p:cNvPr>
              <p:cNvSpPr/>
              <p:nvPr/>
            </p:nvSpPr>
            <p:spPr>
              <a:xfrm>
                <a:off x="623125" y="313625"/>
                <a:ext cx="375100" cy="462750"/>
              </a:xfrm>
              <a:custGeom>
                <a:avLst/>
                <a:gdLst/>
                <a:ahLst/>
                <a:cxnLst/>
                <a:rect l="0" t="0" r="0" b="0"/>
                <a:pathLst>
                  <a:path w="15004" h="18510" fill="none" extrusionOk="0">
                    <a:moveTo>
                      <a:pt x="1" y="17536"/>
                    </a:moveTo>
                    <a:lnTo>
                      <a:pt x="1" y="17536"/>
                    </a:lnTo>
                    <a:lnTo>
                      <a:pt x="1" y="17536"/>
                    </a:lnTo>
                    <a:lnTo>
                      <a:pt x="25" y="17682"/>
                    </a:lnTo>
                    <a:lnTo>
                      <a:pt x="49" y="17852"/>
                    </a:lnTo>
                    <a:lnTo>
                      <a:pt x="123" y="18023"/>
                    </a:lnTo>
                    <a:lnTo>
                      <a:pt x="220" y="18193"/>
                    </a:lnTo>
                    <a:lnTo>
                      <a:pt x="293" y="18291"/>
                    </a:lnTo>
                    <a:lnTo>
                      <a:pt x="390" y="18364"/>
                    </a:lnTo>
                    <a:lnTo>
                      <a:pt x="488" y="18412"/>
                    </a:lnTo>
                    <a:lnTo>
                      <a:pt x="610" y="18461"/>
                    </a:lnTo>
                    <a:lnTo>
                      <a:pt x="756" y="18510"/>
                    </a:lnTo>
                    <a:lnTo>
                      <a:pt x="926" y="18510"/>
                    </a:lnTo>
                    <a:lnTo>
                      <a:pt x="14468" y="18510"/>
                    </a:lnTo>
                    <a:lnTo>
                      <a:pt x="14468" y="18510"/>
                    </a:lnTo>
                    <a:lnTo>
                      <a:pt x="14541" y="18510"/>
                    </a:lnTo>
                    <a:lnTo>
                      <a:pt x="14614" y="18485"/>
                    </a:lnTo>
                    <a:lnTo>
                      <a:pt x="14736" y="18412"/>
                    </a:lnTo>
                    <a:lnTo>
                      <a:pt x="14833" y="18291"/>
                    </a:lnTo>
                    <a:lnTo>
                      <a:pt x="14906" y="18144"/>
                    </a:lnTo>
                    <a:lnTo>
                      <a:pt x="14955" y="17974"/>
                    </a:lnTo>
                    <a:lnTo>
                      <a:pt x="14979" y="17779"/>
                    </a:lnTo>
                    <a:lnTo>
                      <a:pt x="15003" y="17438"/>
                    </a:lnTo>
                    <a:lnTo>
                      <a:pt x="15003" y="487"/>
                    </a:lnTo>
                    <a:lnTo>
                      <a:pt x="15003" y="487"/>
                    </a:lnTo>
                    <a:lnTo>
                      <a:pt x="15003" y="341"/>
                    </a:lnTo>
                    <a:lnTo>
                      <a:pt x="14979" y="219"/>
                    </a:lnTo>
                    <a:lnTo>
                      <a:pt x="14955" y="146"/>
                    </a:lnTo>
                    <a:lnTo>
                      <a:pt x="14906" y="73"/>
                    </a:lnTo>
                    <a:lnTo>
                      <a:pt x="14833" y="49"/>
                    </a:lnTo>
                    <a:lnTo>
                      <a:pt x="14736" y="24"/>
                    </a:lnTo>
                    <a:lnTo>
                      <a:pt x="14468" y="0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" name="Shape 420">
                <a:extLst>
                  <a:ext uri="{FF2B5EF4-FFF2-40B4-BE49-F238E27FC236}">
                    <a16:creationId xmlns:a16="http://schemas.microsoft.com/office/drawing/2014/main" id="{1E542234-2F87-7042-9A0E-D96095145CE0}"/>
                  </a:ext>
                </a:extLst>
              </p:cNvPr>
              <p:cNvSpPr/>
              <p:nvPr/>
            </p:nvSpPr>
            <p:spPr>
              <a:xfrm>
                <a:off x="590250" y="269775"/>
                <a:ext cx="377525" cy="462775"/>
              </a:xfrm>
              <a:custGeom>
                <a:avLst/>
                <a:gdLst/>
                <a:ahLst/>
                <a:cxnLst/>
                <a:rect l="0" t="0" r="0" b="0"/>
                <a:pathLst>
                  <a:path w="15101" h="18511" fill="none" extrusionOk="0">
                    <a:moveTo>
                      <a:pt x="14321" y="0"/>
                    </a:moveTo>
                    <a:lnTo>
                      <a:pt x="780" y="0"/>
                    </a:lnTo>
                    <a:lnTo>
                      <a:pt x="780" y="0"/>
                    </a:lnTo>
                    <a:lnTo>
                      <a:pt x="634" y="25"/>
                    </a:lnTo>
                    <a:lnTo>
                      <a:pt x="488" y="74"/>
                    </a:lnTo>
                    <a:lnTo>
                      <a:pt x="342" y="122"/>
                    </a:lnTo>
                    <a:lnTo>
                      <a:pt x="220" y="220"/>
                    </a:lnTo>
                    <a:lnTo>
                      <a:pt x="122" y="341"/>
                    </a:lnTo>
                    <a:lnTo>
                      <a:pt x="74" y="488"/>
                    </a:lnTo>
                    <a:lnTo>
                      <a:pt x="25" y="634"/>
                    </a:lnTo>
                    <a:lnTo>
                      <a:pt x="1" y="780"/>
                    </a:lnTo>
                    <a:lnTo>
                      <a:pt x="1" y="17731"/>
                    </a:lnTo>
                    <a:lnTo>
                      <a:pt x="1" y="17731"/>
                    </a:lnTo>
                    <a:lnTo>
                      <a:pt x="25" y="17877"/>
                    </a:lnTo>
                    <a:lnTo>
                      <a:pt x="74" y="18023"/>
                    </a:lnTo>
                    <a:lnTo>
                      <a:pt x="122" y="18169"/>
                    </a:lnTo>
                    <a:lnTo>
                      <a:pt x="220" y="18291"/>
                    </a:lnTo>
                    <a:lnTo>
                      <a:pt x="342" y="18388"/>
                    </a:lnTo>
                    <a:lnTo>
                      <a:pt x="488" y="18437"/>
                    </a:lnTo>
                    <a:lnTo>
                      <a:pt x="634" y="18486"/>
                    </a:lnTo>
                    <a:lnTo>
                      <a:pt x="780" y="18510"/>
                    </a:lnTo>
                    <a:lnTo>
                      <a:pt x="14321" y="18510"/>
                    </a:lnTo>
                    <a:lnTo>
                      <a:pt x="14321" y="18510"/>
                    </a:lnTo>
                    <a:lnTo>
                      <a:pt x="14467" y="18486"/>
                    </a:lnTo>
                    <a:lnTo>
                      <a:pt x="14614" y="18437"/>
                    </a:lnTo>
                    <a:lnTo>
                      <a:pt x="14760" y="18388"/>
                    </a:lnTo>
                    <a:lnTo>
                      <a:pt x="14881" y="18291"/>
                    </a:lnTo>
                    <a:lnTo>
                      <a:pt x="14979" y="18169"/>
                    </a:lnTo>
                    <a:lnTo>
                      <a:pt x="15028" y="18023"/>
                    </a:lnTo>
                    <a:lnTo>
                      <a:pt x="15076" y="17877"/>
                    </a:lnTo>
                    <a:lnTo>
                      <a:pt x="15101" y="17731"/>
                    </a:lnTo>
                    <a:lnTo>
                      <a:pt x="15101" y="780"/>
                    </a:lnTo>
                    <a:lnTo>
                      <a:pt x="15101" y="780"/>
                    </a:lnTo>
                    <a:lnTo>
                      <a:pt x="15076" y="634"/>
                    </a:lnTo>
                    <a:lnTo>
                      <a:pt x="15028" y="488"/>
                    </a:lnTo>
                    <a:lnTo>
                      <a:pt x="14979" y="341"/>
                    </a:lnTo>
                    <a:lnTo>
                      <a:pt x="14881" y="220"/>
                    </a:lnTo>
                    <a:lnTo>
                      <a:pt x="14760" y="122"/>
                    </a:lnTo>
                    <a:lnTo>
                      <a:pt x="14614" y="74"/>
                    </a:lnTo>
                    <a:lnTo>
                      <a:pt x="14467" y="25"/>
                    </a:lnTo>
                    <a:lnTo>
                      <a:pt x="14321" y="0"/>
                    </a:lnTo>
                    <a:lnTo>
                      <a:pt x="14321" y="0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" name="Shape 421">
                <a:extLst>
                  <a:ext uri="{FF2B5EF4-FFF2-40B4-BE49-F238E27FC236}">
                    <a16:creationId xmlns:a16="http://schemas.microsoft.com/office/drawing/2014/main" id="{F5AF8D41-C2A3-9F44-A5F0-C68B0370DC50}"/>
                  </a:ext>
                </a:extLst>
              </p:cNvPr>
              <p:cNvSpPr/>
              <p:nvPr/>
            </p:nvSpPr>
            <p:spPr>
              <a:xfrm>
                <a:off x="796650" y="274025"/>
                <a:ext cx="45100" cy="45100"/>
              </a:xfrm>
              <a:custGeom>
                <a:avLst/>
                <a:gdLst/>
                <a:ahLst/>
                <a:cxnLst/>
                <a:rect l="0" t="0" r="0" b="0"/>
                <a:pathLst>
                  <a:path w="1804" h="1804" fill="none" extrusionOk="0">
                    <a:moveTo>
                      <a:pt x="902" y="1"/>
                    </a:moveTo>
                    <a:lnTo>
                      <a:pt x="902" y="1"/>
                    </a:lnTo>
                    <a:lnTo>
                      <a:pt x="1073" y="25"/>
                    </a:lnTo>
                    <a:lnTo>
                      <a:pt x="1243" y="74"/>
                    </a:lnTo>
                    <a:lnTo>
                      <a:pt x="1414" y="147"/>
                    </a:lnTo>
                    <a:lnTo>
                      <a:pt x="1535" y="269"/>
                    </a:lnTo>
                    <a:lnTo>
                      <a:pt x="1657" y="391"/>
                    </a:lnTo>
                    <a:lnTo>
                      <a:pt x="1730" y="561"/>
                    </a:lnTo>
                    <a:lnTo>
                      <a:pt x="1779" y="732"/>
                    </a:lnTo>
                    <a:lnTo>
                      <a:pt x="1803" y="902"/>
                    </a:lnTo>
                    <a:lnTo>
                      <a:pt x="1803" y="902"/>
                    </a:lnTo>
                    <a:lnTo>
                      <a:pt x="1779" y="1073"/>
                    </a:lnTo>
                    <a:lnTo>
                      <a:pt x="1730" y="1243"/>
                    </a:lnTo>
                    <a:lnTo>
                      <a:pt x="1657" y="1414"/>
                    </a:lnTo>
                    <a:lnTo>
                      <a:pt x="1535" y="1535"/>
                    </a:lnTo>
                    <a:lnTo>
                      <a:pt x="1414" y="1657"/>
                    </a:lnTo>
                    <a:lnTo>
                      <a:pt x="1243" y="1730"/>
                    </a:lnTo>
                    <a:lnTo>
                      <a:pt x="1073" y="1779"/>
                    </a:lnTo>
                    <a:lnTo>
                      <a:pt x="902" y="1803"/>
                    </a:lnTo>
                    <a:lnTo>
                      <a:pt x="902" y="1803"/>
                    </a:lnTo>
                    <a:lnTo>
                      <a:pt x="732" y="1779"/>
                    </a:lnTo>
                    <a:lnTo>
                      <a:pt x="561" y="1730"/>
                    </a:lnTo>
                    <a:lnTo>
                      <a:pt x="391" y="1657"/>
                    </a:lnTo>
                    <a:lnTo>
                      <a:pt x="269" y="1535"/>
                    </a:lnTo>
                    <a:lnTo>
                      <a:pt x="147" y="1414"/>
                    </a:lnTo>
                    <a:lnTo>
                      <a:pt x="74" y="1243"/>
                    </a:lnTo>
                    <a:lnTo>
                      <a:pt x="25" y="1073"/>
                    </a:lnTo>
                    <a:lnTo>
                      <a:pt x="1" y="902"/>
                    </a:lnTo>
                    <a:lnTo>
                      <a:pt x="1" y="902"/>
                    </a:lnTo>
                    <a:lnTo>
                      <a:pt x="25" y="732"/>
                    </a:lnTo>
                    <a:lnTo>
                      <a:pt x="74" y="561"/>
                    </a:lnTo>
                    <a:lnTo>
                      <a:pt x="147" y="391"/>
                    </a:lnTo>
                    <a:lnTo>
                      <a:pt x="269" y="269"/>
                    </a:lnTo>
                    <a:lnTo>
                      <a:pt x="391" y="147"/>
                    </a:lnTo>
                    <a:lnTo>
                      <a:pt x="561" y="74"/>
                    </a:lnTo>
                    <a:lnTo>
                      <a:pt x="732" y="25"/>
                    </a:lnTo>
                    <a:lnTo>
                      <a:pt x="902" y="1"/>
                    </a:lnTo>
                    <a:lnTo>
                      <a:pt x="902" y="1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" name="Shape 422">
                <a:extLst>
                  <a:ext uri="{FF2B5EF4-FFF2-40B4-BE49-F238E27FC236}">
                    <a16:creationId xmlns:a16="http://schemas.microsoft.com/office/drawing/2014/main" id="{079AD5A6-68F7-8A46-A21F-F64B436AD579}"/>
                  </a:ext>
                </a:extLst>
              </p:cNvPr>
              <p:cNvSpPr/>
              <p:nvPr/>
            </p:nvSpPr>
            <p:spPr>
              <a:xfrm>
                <a:off x="713850" y="274025"/>
                <a:ext cx="45075" cy="45100"/>
              </a:xfrm>
              <a:custGeom>
                <a:avLst/>
                <a:gdLst/>
                <a:ahLst/>
                <a:cxnLst/>
                <a:rect l="0" t="0" r="0" b="0"/>
                <a:pathLst>
                  <a:path w="1803" h="1804" fill="none" extrusionOk="0">
                    <a:moveTo>
                      <a:pt x="902" y="1"/>
                    </a:moveTo>
                    <a:lnTo>
                      <a:pt x="902" y="1"/>
                    </a:lnTo>
                    <a:lnTo>
                      <a:pt x="1072" y="25"/>
                    </a:lnTo>
                    <a:lnTo>
                      <a:pt x="1243" y="74"/>
                    </a:lnTo>
                    <a:lnTo>
                      <a:pt x="1413" y="147"/>
                    </a:lnTo>
                    <a:lnTo>
                      <a:pt x="1535" y="269"/>
                    </a:lnTo>
                    <a:lnTo>
                      <a:pt x="1657" y="391"/>
                    </a:lnTo>
                    <a:lnTo>
                      <a:pt x="1730" y="561"/>
                    </a:lnTo>
                    <a:lnTo>
                      <a:pt x="1779" y="732"/>
                    </a:lnTo>
                    <a:lnTo>
                      <a:pt x="1803" y="902"/>
                    </a:lnTo>
                    <a:lnTo>
                      <a:pt x="1803" y="902"/>
                    </a:lnTo>
                    <a:lnTo>
                      <a:pt x="1779" y="1073"/>
                    </a:lnTo>
                    <a:lnTo>
                      <a:pt x="1730" y="1243"/>
                    </a:lnTo>
                    <a:lnTo>
                      <a:pt x="1657" y="1414"/>
                    </a:lnTo>
                    <a:lnTo>
                      <a:pt x="1535" y="1535"/>
                    </a:lnTo>
                    <a:lnTo>
                      <a:pt x="1413" y="1657"/>
                    </a:lnTo>
                    <a:lnTo>
                      <a:pt x="1243" y="1730"/>
                    </a:lnTo>
                    <a:lnTo>
                      <a:pt x="1072" y="1779"/>
                    </a:lnTo>
                    <a:lnTo>
                      <a:pt x="902" y="1803"/>
                    </a:lnTo>
                    <a:lnTo>
                      <a:pt x="902" y="1803"/>
                    </a:lnTo>
                    <a:lnTo>
                      <a:pt x="731" y="1779"/>
                    </a:lnTo>
                    <a:lnTo>
                      <a:pt x="561" y="1730"/>
                    </a:lnTo>
                    <a:lnTo>
                      <a:pt x="390" y="1657"/>
                    </a:lnTo>
                    <a:lnTo>
                      <a:pt x="269" y="1535"/>
                    </a:lnTo>
                    <a:lnTo>
                      <a:pt x="147" y="1414"/>
                    </a:lnTo>
                    <a:lnTo>
                      <a:pt x="74" y="1243"/>
                    </a:lnTo>
                    <a:lnTo>
                      <a:pt x="25" y="1073"/>
                    </a:lnTo>
                    <a:lnTo>
                      <a:pt x="1" y="902"/>
                    </a:lnTo>
                    <a:lnTo>
                      <a:pt x="1" y="902"/>
                    </a:lnTo>
                    <a:lnTo>
                      <a:pt x="25" y="732"/>
                    </a:lnTo>
                    <a:lnTo>
                      <a:pt x="74" y="561"/>
                    </a:lnTo>
                    <a:lnTo>
                      <a:pt x="147" y="391"/>
                    </a:lnTo>
                    <a:lnTo>
                      <a:pt x="269" y="269"/>
                    </a:lnTo>
                    <a:lnTo>
                      <a:pt x="390" y="147"/>
                    </a:lnTo>
                    <a:lnTo>
                      <a:pt x="561" y="74"/>
                    </a:lnTo>
                    <a:lnTo>
                      <a:pt x="731" y="25"/>
                    </a:lnTo>
                    <a:lnTo>
                      <a:pt x="902" y="1"/>
                    </a:lnTo>
                    <a:lnTo>
                      <a:pt x="902" y="1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Shape 423">
                <a:extLst>
                  <a:ext uri="{FF2B5EF4-FFF2-40B4-BE49-F238E27FC236}">
                    <a16:creationId xmlns:a16="http://schemas.microsoft.com/office/drawing/2014/main" id="{06CD8BE4-79CF-8945-B381-327A980597F8}"/>
                  </a:ext>
                </a:extLst>
              </p:cNvPr>
              <p:cNvSpPr/>
              <p:nvPr/>
            </p:nvSpPr>
            <p:spPr>
              <a:xfrm>
                <a:off x="631050" y="274025"/>
                <a:ext cx="45075" cy="45100"/>
              </a:xfrm>
              <a:custGeom>
                <a:avLst/>
                <a:gdLst/>
                <a:ahLst/>
                <a:cxnLst/>
                <a:rect l="0" t="0" r="0" b="0"/>
                <a:pathLst>
                  <a:path w="1803" h="1804" fill="none" extrusionOk="0">
                    <a:moveTo>
                      <a:pt x="0" y="902"/>
                    </a:moveTo>
                    <a:lnTo>
                      <a:pt x="0" y="902"/>
                    </a:lnTo>
                    <a:lnTo>
                      <a:pt x="25" y="732"/>
                    </a:lnTo>
                    <a:lnTo>
                      <a:pt x="73" y="561"/>
                    </a:lnTo>
                    <a:lnTo>
                      <a:pt x="147" y="391"/>
                    </a:lnTo>
                    <a:lnTo>
                      <a:pt x="268" y="269"/>
                    </a:lnTo>
                    <a:lnTo>
                      <a:pt x="390" y="147"/>
                    </a:lnTo>
                    <a:lnTo>
                      <a:pt x="561" y="74"/>
                    </a:lnTo>
                    <a:lnTo>
                      <a:pt x="731" y="25"/>
                    </a:lnTo>
                    <a:lnTo>
                      <a:pt x="902" y="1"/>
                    </a:lnTo>
                    <a:lnTo>
                      <a:pt x="902" y="1"/>
                    </a:lnTo>
                    <a:lnTo>
                      <a:pt x="1072" y="25"/>
                    </a:lnTo>
                    <a:lnTo>
                      <a:pt x="1243" y="74"/>
                    </a:lnTo>
                    <a:lnTo>
                      <a:pt x="1413" y="147"/>
                    </a:lnTo>
                    <a:lnTo>
                      <a:pt x="1535" y="269"/>
                    </a:lnTo>
                    <a:lnTo>
                      <a:pt x="1657" y="391"/>
                    </a:lnTo>
                    <a:lnTo>
                      <a:pt x="1730" y="561"/>
                    </a:lnTo>
                    <a:lnTo>
                      <a:pt x="1778" y="732"/>
                    </a:lnTo>
                    <a:lnTo>
                      <a:pt x="1803" y="902"/>
                    </a:lnTo>
                    <a:lnTo>
                      <a:pt x="1803" y="902"/>
                    </a:lnTo>
                    <a:lnTo>
                      <a:pt x="1778" y="1073"/>
                    </a:lnTo>
                    <a:lnTo>
                      <a:pt x="1730" y="1243"/>
                    </a:lnTo>
                    <a:lnTo>
                      <a:pt x="1657" y="1414"/>
                    </a:lnTo>
                    <a:lnTo>
                      <a:pt x="1535" y="1535"/>
                    </a:lnTo>
                    <a:lnTo>
                      <a:pt x="1413" y="1657"/>
                    </a:lnTo>
                    <a:lnTo>
                      <a:pt x="1243" y="1730"/>
                    </a:lnTo>
                    <a:lnTo>
                      <a:pt x="1072" y="1779"/>
                    </a:lnTo>
                    <a:lnTo>
                      <a:pt x="902" y="1803"/>
                    </a:lnTo>
                    <a:lnTo>
                      <a:pt x="902" y="1803"/>
                    </a:lnTo>
                    <a:lnTo>
                      <a:pt x="731" y="1779"/>
                    </a:lnTo>
                    <a:lnTo>
                      <a:pt x="561" y="1730"/>
                    </a:lnTo>
                    <a:lnTo>
                      <a:pt x="390" y="1657"/>
                    </a:lnTo>
                    <a:lnTo>
                      <a:pt x="268" y="1535"/>
                    </a:lnTo>
                    <a:lnTo>
                      <a:pt x="147" y="1414"/>
                    </a:lnTo>
                    <a:lnTo>
                      <a:pt x="73" y="1243"/>
                    </a:lnTo>
                    <a:lnTo>
                      <a:pt x="25" y="1073"/>
                    </a:lnTo>
                    <a:lnTo>
                      <a:pt x="0" y="902"/>
                    </a:lnTo>
                    <a:lnTo>
                      <a:pt x="0" y="902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Shape 424">
                <a:extLst>
                  <a:ext uri="{FF2B5EF4-FFF2-40B4-BE49-F238E27FC236}">
                    <a16:creationId xmlns:a16="http://schemas.microsoft.com/office/drawing/2014/main" id="{730EEAA4-E616-D148-ACA1-C937A3F01D23}"/>
                  </a:ext>
                </a:extLst>
              </p:cNvPr>
              <p:cNvSpPr/>
              <p:nvPr/>
            </p:nvSpPr>
            <p:spPr>
              <a:xfrm>
                <a:off x="649925" y="590050"/>
                <a:ext cx="133975" cy="25"/>
              </a:xfrm>
              <a:custGeom>
                <a:avLst/>
                <a:gdLst/>
                <a:ahLst/>
                <a:cxnLst/>
                <a:rect l="0" t="0" r="0" b="0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Shape 425">
                <a:extLst>
                  <a:ext uri="{FF2B5EF4-FFF2-40B4-BE49-F238E27FC236}">
                    <a16:creationId xmlns:a16="http://schemas.microsoft.com/office/drawing/2014/main" id="{260E14CA-8081-5B4B-A7FC-1CFB5DA45B60}"/>
                  </a:ext>
                </a:extLst>
              </p:cNvPr>
              <p:cNvSpPr/>
              <p:nvPr/>
            </p:nvSpPr>
            <p:spPr>
              <a:xfrm>
                <a:off x="649925" y="534625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Shape 426">
                <a:extLst>
                  <a:ext uri="{FF2B5EF4-FFF2-40B4-BE49-F238E27FC236}">
                    <a16:creationId xmlns:a16="http://schemas.microsoft.com/office/drawing/2014/main" id="{2D8E34DA-B346-B941-B172-AF6CB9516ECB}"/>
                  </a:ext>
                </a:extLst>
              </p:cNvPr>
              <p:cNvSpPr/>
              <p:nvPr/>
            </p:nvSpPr>
            <p:spPr>
              <a:xfrm>
                <a:off x="649925" y="479825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Shape 427">
                <a:extLst>
                  <a:ext uri="{FF2B5EF4-FFF2-40B4-BE49-F238E27FC236}">
                    <a16:creationId xmlns:a16="http://schemas.microsoft.com/office/drawing/2014/main" id="{F6AD804C-4B05-E443-9E85-A01090DEA9AC}"/>
                  </a:ext>
                </a:extLst>
              </p:cNvPr>
              <p:cNvSpPr/>
              <p:nvPr/>
            </p:nvSpPr>
            <p:spPr>
              <a:xfrm>
                <a:off x="649925" y="424425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428">
                <a:extLst>
                  <a:ext uri="{FF2B5EF4-FFF2-40B4-BE49-F238E27FC236}">
                    <a16:creationId xmlns:a16="http://schemas.microsoft.com/office/drawing/2014/main" id="{2D779A4B-EC50-7B4E-9950-8FA87E248A66}"/>
                  </a:ext>
                </a:extLst>
              </p:cNvPr>
              <p:cNvSpPr/>
              <p:nvPr/>
            </p:nvSpPr>
            <p:spPr>
              <a:xfrm>
                <a:off x="879475" y="274025"/>
                <a:ext cx="45075" cy="45100"/>
              </a:xfrm>
              <a:custGeom>
                <a:avLst/>
                <a:gdLst/>
                <a:ahLst/>
                <a:cxnLst/>
                <a:rect l="0" t="0" r="0" b="0"/>
                <a:pathLst>
                  <a:path w="1803" h="1804" fill="none" extrusionOk="0">
                    <a:moveTo>
                      <a:pt x="901" y="1803"/>
                    </a:moveTo>
                    <a:lnTo>
                      <a:pt x="901" y="1803"/>
                    </a:lnTo>
                    <a:lnTo>
                      <a:pt x="731" y="1779"/>
                    </a:lnTo>
                    <a:lnTo>
                      <a:pt x="560" y="1730"/>
                    </a:lnTo>
                    <a:lnTo>
                      <a:pt x="390" y="1657"/>
                    </a:lnTo>
                    <a:lnTo>
                      <a:pt x="268" y="1535"/>
                    </a:lnTo>
                    <a:lnTo>
                      <a:pt x="146" y="1414"/>
                    </a:lnTo>
                    <a:lnTo>
                      <a:pt x="73" y="1243"/>
                    </a:lnTo>
                    <a:lnTo>
                      <a:pt x="25" y="1073"/>
                    </a:lnTo>
                    <a:lnTo>
                      <a:pt x="0" y="902"/>
                    </a:lnTo>
                    <a:lnTo>
                      <a:pt x="0" y="902"/>
                    </a:lnTo>
                    <a:lnTo>
                      <a:pt x="25" y="732"/>
                    </a:lnTo>
                    <a:lnTo>
                      <a:pt x="73" y="561"/>
                    </a:lnTo>
                    <a:lnTo>
                      <a:pt x="146" y="391"/>
                    </a:lnTo>
                    <a:lnTo>
                      <a:pt x="268" y="269"/>
                    </a:lnTo>
                    <a:lnTo>
                      <a:pt x="390" y="147"/>
                    </a:lnTo>
                    <a:lnTo>
                      <a:pt x="560" y="74"/>
                    </a:lnTo>
                    <a:lnTo>
                      <a:pt x="731" y="25"/>
                    </a:lnTo>
                    <a:lnTo>
                      <a:pt x="901" y="1"/>
                    </a:lnTo>
                    <a:lnTo>
                      <a:pt x="901" y="1"/>
                    </a:lnTo>
                    <a:lnTo>
                      <a:pt x="1072" y="25"/>
                    </a:lnTo>
                    <a:lnTo>
                      <a:pt x="1242" y="74"/>
                    </a:lnTo>
                    <a:lnTo>
                      <a:pt x="1413" y="147"/>
                    </a:lnTo>
                    <a:lnTo>
                      <a:pt x="1535" y="269"/>
                    </a:lnTo>
                    <a:lnTo>
                      <a:pt x="1656" y="391"/>
                    </a:lnTo>
                    <a:lnTo>
                      <a:pt x="1729" y="561"/>
                    </a:lnTo>
                    <a:lnTo>
                      <a:pt x="1778" y="732"/>
                    </a:lnTo>
                    <a:lnTo>
                      <a:pt x="1802" y="902"/>
                    </a:lnTo>
                    <a:lnTo>
                      <a:pt x="1802" y="902"/>
                    </a:lnTo>
                    <a:lnTo>
                      <a:pt x="1778" y="1073"/>
                    </a:lnTo>
                    <a:lnTo>
                      <a:pt x="1729" y="1243"/>
                    </a:lnTo>
                    <a:lnTo>
                      <a:pt x="1656" y="1414"/>
                    </a:lnTo>
                    <a:lnTo>
                      <a:pt x="1535" y="1535"/>
                    </a:lnTo>
                    <a:lnTo>
                      <a:pt x="1413" y="1657"/>
                    </a:lnTo>
                    <a:lnTo>
                      <a:pt x="1242" y="1730"/>
                    </a:lnTo>
                    <a:lnTo>
                      <a:pt x="1072" y="1779"/>
                    </a:lnTo>
                    <a:lnTo>
                      <a:pt x="901" y="1803"/>
                    </a:lnTo>
                    <a:lnTo>
                      <a:pt x="901" y="1803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429">
                <a:extLst>
                  <a:ext uri="{FF2B5EF4-FFF2-40B4-BE49-F238E27FC236}">
                    <a16:creationId xmlns:a16="http://schemas.microsoft.com/office/drawing/2014/main" id="{ED254C1A-4D84-744A-816D-09276E2B0EBF}"/>
                  </a:ext>
                </a:extLst>
              </p:cNvPr>
              <p:cNvSpPr/>
              <p:nvPr/>
            </p:nvSpPr>
            <p:spPr>
              <a:xfrm>
                <a:off x="654800" y="244200"/>
                <a:ext cx="25" cy="51175"/>
              </a:xfrm>
              <a:custGeom>
                <a:avLst/>
                <a:gdLst/>
                <a:ahLst/>
                <a:cxnLst/>
                <a:rect l="0" t="0" r="0" b="0"/>
                <a:pathLst>
                  <a:path w="1" h="2047" fill="none" extrusionOk="0">
                    <a:moveTo>
                      <a:pt x="0" y="1"/>
                    </a:moveTo>
                    <a:lnTo>
                      <a:pt x="0" y="2046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Shape 430">
                <a:extLst>
                  <a:ext uri="{FF2B5EF4-FFF2-40B4-BE49-F238E27FC236}">
                    <a16:creationId xmlns:a16="http://schemas.microsoft.com/office/drawing/2014/main" id="{734EC1B4-504B-A04E-B227-695BF222173A}"/>
                  </a:ext>
                </a:extLst>
              </p:cNvPr>
              <p:cNvSpPr/>
              <p:nvPr/>
            </p:nvSpPr>
            <p:spPr>
              <a:xfrm>
                <a:off x="737600" y="244200"/>
                <a:ext cx="25" cy="51175"/>
              </a:xfrm>
              <a:custGeom>
                <a:avLst/>
                <a:gdLst/>
                <a:ahLst/>
                <a:cxnLst/>
                <a:rect l="0" t="0" r="0" b="0"/>
                <a:pathLst>
                  <a:path w="1" h="2047" fill="none" extrusionOk="0">
                    <a:moveTo>
                      <a:pt x="1" y="1"/>
                    </a:moveTo>
                    <a:lnTo>
                      <a:pt x="1" y="2046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431">
                <a:extLst>
                  <a:ext uri="{FF2B5EF4-FFF2-40B4-BE49-F238E27FC236}">
                    <a16:creationId xmlns:a16="http://schemas.microsoft.com/office/drawing/2014/main" id="{10182D7B-7952-0049-BA08-940EE89BD75C}"/>
                  </a:ext>
                </a:extLst>
              </p:cNvPr>
              <p:cNvSpPr/>
              <p:nvPr/>
            </p:nvSpPr>
            <p:spPr>
              <a:xfrm>
                <a:off x="820400" y="244200"/>
                <a:ext cx="25" cy="51175"/>
              </a:xfrm>
              <a:custGeom>
                <a:avLst/>
                <a:gdLst/>
                <a:ahLst/>
                <a:cxnLst/>
                <a:rect l="0" t="0" r="0" b="0"/>
                <a:pathLst>
                  <a:path w="1" h="2047" fill="none" extrusionOk="0">
                    <a:moveTo>
                      <a:pt x="1" y="1"/>
                    </a:moveTo>
                    <a:lnTo>
                      <a:pt x="1" y="2046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432">
                <a:extLst>
                  <a:ext uri="{FF2B5EF4-FFF2-40B4-BE49-F238E27FC236}">
                    <a16:creationId xmlns:a16="http://schemas.microsoft.com/office/drawing/2014/main" id="{6991B0ED-2128-4343-B4B4-2AE0E50DCC71}"/>
                  </a:ext>
                </a:extLst>
              </p:cNvPr>
              <p:cNvSpPr/>
              <p:nvPr/>
            </p:nvSpPr>
            <p:spPr>
              <a:xfrm>
                <a:off x="903225" y="244200"/>
                <a:ext cx="25" cy="51175"/>
              </a:xfrm>
              <a:custGeom>
                <a:avLst/>
                <a:gdLst/>
                <a:ahLst/>
                <a:cxnLst/>
                <a:rect l="0" t="0" r="0" b="0"/>
                <a:pathLst>
                  <a:path w="1" h="2047" fill="none" extrusionOk="0">
                    <a:moveTo>
                      <a:pt x="0" y="1"/>
                    </a:moveTo>
                    <a:lnTo>
                      <a:pt x="0" y="2046"/>
                    </a:lnTo>
                  </a:path>
                </a:pathLst>
              </a:custGeom>
              <a:noFill/>
              <a:ln w="12175" cap="rnd" cmpd="sng">
                <a:solidFill>
                  <a:srgbClr val="4156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3903B9-721F-2C4C-9F71-2AE2DAFFB4D2}"/>
                </a:ext>
              </a:extLst>
            </p:cNvPr>
            <p:cNvSpPr txBox="1"/>
            <p:nvPr/>
          </p:nvSpPr>
          <p:spPr>
            <a:xfrm>
              <a:off x="5099210" y="4810320"/>
              <a:ext cx="729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  <a:r>
                <a:rPr lang="en-US" dirty="0" err="1"/>
                <a:t>tf</a:t>
              </a:r>
              <a:r>
                <a:rPr lang="en-US" dirty="0"/>
                <a:t> file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84E3EF-CC29-5A4C-B4E5-091DA4600EA8}"/>
              </a:ext>
            </a:extLst>
          </p:cNvPr>
          <p:cNvGrpSpPr/>
          <p:nvPr/>
        </p:nvGrpSpPr>
        <p:grpSpPr>
          <a:xfrm>
            <a:off x="9647167" y="3434528"/>
            <a:ext cx="1523381" cy="1265509"/>
            <a:chOff x="9647167" y="3434528"/>
            <a:chExt cx="1523381" cy="1265509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4BAC518-1DE6-9943-9C86-4D36019F4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7167" y="3434528"/>
              <a:ext cx="761691" cy="761691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BA0213B-680C-844F-A6BE-11268957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8012" y="3687136"/>
              <a:ext cx="761691" cy="761691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B21B356-CC38-654B-8075-1158CF521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08857" y="3938346"/>
              <a:ext cx="761691" cy="76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2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2343CC-1A56-F347-84CC-4E09FB1E7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2634658"/>
              </p:ext>
            </p:extLst>
          </p:nvPr>
        </p:nvGraphicFramePr>
        <p:xfrm>
          <a:off x="180050" y="2037145"/>
          <a:ext cx="5491546" cy="3608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5F0C3B4-1BEC-0148-914C-32C9BEE7E270}"/>
              </a:ext>
            </a:extLst>
          </p:cNvPr>
          <p:cNvSpPr/>
          <p:nvPr/>
        </p:nvSpPr>
        <p:spPr>
          <a:xfrm>
            <a:off x="8171728" y="3201041"/>
            <a:ext cx="2476981" cy="1280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Terraform Destroy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F72106D-542F-8B49-91AE-19518247631D}"/>
              </a:ext>
            </a:extLst>
          </p:cNvPr>
          <p:cNvSpPr/>
          <p:nvPr/>
        </p:nvSpPr>
        <p:spPr>
          <a:xfrm>
            <a:off x="5658092" y="3401440"/>
            <a:ext cx="1724628" cy="879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A51881-4ED8-5449-A29C-FA5E0BAE04C9}"/>
              </a:ext>
            </a:extLst>
          </p:cNvPr>
          <p:cNvGrpSpPr/>
          <p:nvPr/>
        </p:nvGrpSpPr>
        <p:grpSpPr>
          <a:xfrm>
            <a:off x="8804019" y="4681437"/>
            <a:ext cx="1523381" cy="1265509"/>
            <a:chOff x="9647167" y="3434528"/>
            <a:chExt cx="1523381" cy="126550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EADE67E-F00B-8C42-A73C-56D07BD2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7167" y="3434528"/>
              <a:ext cx="761691" cy="76169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7398A22-63A6-A64D-9A12-63D1AE28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8012" y="3687136"/>
              <a:ext cx="761691" cy="76169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D11E8B8-8656-CC48-953F-C8139005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08857" y="3938346"/>
              <a:ext cx="761691" cy="761691"/>
            </a:xfrm>
            <a:prstGeom prst="rect">
              <a:avLst/>
            </a:prstGeom>
          </p:spPr>
        </p:pic>
      </p:grpSp>
      <p:sp>
        <p:nvSpPr>
          <p:cNvPr id="12" name="Cross 11">
            <a:extLst>
              <a:ext uri="{FF2B5EF4-FFF2-40B4-BE49-F238E27FC236}">
                <a16:creationId xmlns:a16="http://schemas.microsoft.com/office/drawing/2014/main" id="{1B1F8FA3-7E40-8940-8416-FCF452D0B949}"/>
              </a:ext>
            </a:extLst>
          </p:cNvPr>
          <p:cNvSpPr/>
          <p:nvPr/>
        </p:nvSpPr>
        <p:spPr>
          <a:xfrm rot="18843192">
            <a:off x="8522489" y="4273191"/>
            <a:ext cx="2086439" cy="2086439"/>
          </a:xfrm>
          <a:prstGeom prst="plus">
            <a:avLst>
              <a:gd name="adj" fmla="val 460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2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0F5C88-1164-6D4E-AAFF-F8DEA01953C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t-BR" sz="9600" dirty="0"/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4BED32-D052-B948-B2CC-48F916181FF9}"/>
              </a:ext>
            </a:extLst>
          </p:cNvPr>
          <p:cNvSpPr/>
          <p:nvPr/>
        </p:nvSpPr>
        <p:spPr>
          <a:xfrm>
            <a:off x="330809" y="2220746"/>
            <a:ext cx="928914" cy="928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dirty="0"/>
              <a:t>#8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156AD894-8993-2A4E-8204-87EB240897DD}"/>
              </a:ext>
            </a:extLst>
          </p:cNvPr>
          <p:cNvSpPr txBox="1">
            <a:spLocks/>
          </p:cNvSpPr>
          <p:nvPr/>
        </p:nvSpPr>
        <p:spPr>
          <a:xfrm>
            <a:off x="1675767" y="3288658"/>
            <a:ext cx="9326562" cy="11287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000" dirty="0">
              <a:solidFill>
                <a:schemeClr val="accent5"/>
              </a:solidFill>
            </a:endParaRPr>
          </a:p>
        </p:txBody>
      </p:sp>
      <p:pic>
        <p:nvPicPr>
          <p:cNvPr id="3" name="Picture 2" descr="A picture containing indoor, table, wall&#10;&#10;Description automatically generated">
            <a:extLst>
              <a:ext uri="{FF2B5EF4-FFF2-40B4-BE49-F238E27FC236}">
                <a16:creationId xmlns:a16="http://schemas.microsoft.com/office/drawing/2014/main" id="{2B9CF804-5D57-FD48-8DD3-BEBD160A8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60" y="3288658"/>
            <a:ext cx="5335891" cy="29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2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2D0142-EBB1-AC4A-AA3A-50C51212C610}"/>
              </a:ext>
            </a:extLst>
          </p:cNvPr>
          <p:cNvSpPr/>
          <p:nvPr/>
        </p:nvSpPr>
        <p:spPr>
          <a:xfrm>
            <a:off x="3945835" y="516835"/>
            <a:ext cx="8001000" cy="509877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E48BB9-BA92-3741-9348-EE268EA3A7CE}"/>
              </a:ext>
            </a:extLst>
          </p:cNvPr>
          <p:cNvSpPr/>
          <p:nvPr/>
        </p:nvSpPr>
        <p:spPr>
          <a:xfrm>
            <a:off x="3657600" y="2120410"/>
            <a:ext cx="8289235" cy="3787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login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account list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account set --subscription="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SUBSCRIPTION_ID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## id: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xxxxxxxx-xxxx-xxxx-xxxx-xxxxxxxxxxxx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create-for-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rbac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--role="Contributor" --scopes="/subscriptions/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SUBSCRIPTION_ID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hape 4030">
            <a:extLst>
              <a:ext uri="{FF2B5EF4-FFF2-40B4-BE49-F238E27FC236}">
                <a16:creationId xmlns:a16="http://schemas.microsoft.com/office/drawing/2014/main" id="{679050D0-AEC0-F843-9E66-EA31F508AEF0}"/>
              </a:ext>
            </a:extLst>
          </p:cNvPr>
          <p:cNvSpPr/>
          <p:nvPr/>
        </p:nvSpPr>
        <p:spPr>
          <a:xfrm>
            <a:off x="3671527" y="224715"/>
            <a:ext cx="8520473" cy="663328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CD2111-DBE2-8748-BE51-B3BC79F1A57D}"/>
              </a:ext>
            </a:extLst>
          </p:cNvPr>
          <p:cNvSpPr/>
          <p:nvPr/>
        </p:nvSpPr>
        <p:spPr>
          <a:xfrm>
            <a:off x="4144952" y="641398"/>
            <a:ext cx="7632918" cy="330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</a:rPr>
              <a:t>Setup </a:t>
            </a:r>
            <a:r>
              <a:rPr lang="en-US" sz="4800" b="1" dirty="0" err="1">
                <a:solidFill>
                  <a:schemeClr val="bg1"/>
                </a:solidFill>
              </a:rPr>
              <a:t>credenciais</a:t>
            </a:r>
            <a:r>
              <a:rPr lang="en-US" sz="4800" b="1" dirty="0">
                <a:solidFill>
                  <a:schemeClr val="bg1"/>
                </a:solidFill>
              </a:rPr>
              <a:t> do Azure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48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04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5CEA3D-58FE-914A-90E3-C6785D82303F}"/>
              </a:ext>
            </a:extLst>
          </p:cNvPr>
          <p:cNvSpPr/>
          <p:nvPr/>
        </p:nvSpPr>
        <p:spPr>
          <a:xfrm>
            <a:off x="344385" y="2767280"/>
            <a:ext cx="106521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err="1"/>
              <a:t>subscription_id</a:t>
            </a:r>
            <a:r>
              <a:rPr lang="pt-BR" sz="2000" dirty="0"/>
              <a:t> = "628ff49d-916a-XXXXXXXX-e0777bb5c706" ## id - $ az </a:t>
            </a:r>
            <a:r>
              <a:rPr lang="pt-BR" sz="2000" dirty="0" err="1"/>
              <a:t>account</a:t>
            </a:r>
            <a:r>
              <a:rPr lang="pt-BR" sz="2000" dirty="0"/>
              <a:t> </a:t>
            </a:r>
            <a:r>
              <a:rPr lang="pt-BR" sz="2000" dirty="0" err="1"/>
              <a:t>list</a:t>
            </a:r>
            <a:endParaRPr lang="pt-BR" sz="2000" dirty="0"/>
          </a:p>
          <a:p>
            <a:r>
              <a:rPr lang="pt-BR" sz="2000" dirty="0" err="1"/>
              <a:t>client_id</a:t>
            </a:r>
            <a:r>
              <a:rPr lang="pt-BR" sz="2000" dirty="0"/>
              <a:t>       = "b34329fb-4419-XXXXXXXX-2fdacf352f53" ## </a:t>
            </a:r>
            <a:r>
              <a:rPr lang="pt-BR" sz="2000" dirty="0" err="1"/>
              <a:t>appId</a:t>
            </a:r>
            <a:r>
              <a:rPr lang="pt-BR" sz="2000" dirty="0"/>
              <a:t> - $az ad </a:t>
            </a:r>
            <a:r>
              <a:rPr lang="pt-BR" sz="2000" dirty="0" err="1"/>
              <a:t>sp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-for-</a:t>
            </a:r>
            <a:r>
              <a:rPr lang="pt-BR" sz="2000" dirty="0" err="1"/>
              <a:t>rbac</a:t>
            </a:r>
            <a:endParaRPr lang="pt-BR" sz="2000" dirty="0"/>
          </a:p>
          <a:p>
            <a:r>
              <a:rPr lang="pt-BR" sz="2000" dirty="0" err="1"/>
              <a:t>client_secret</a:t>
            </a:r>
            <a:r>
              <a:rPr lang="pt-BR" sz="2000" dirty="0"/>
              <a:t>   = "b6f336f5-8c9c-XXXXXXXX-664835d4a666" ## </a:t>
            </a:r>
            <a:r>
              <a:rPr lang="pt-BR" sz="2000" dirty="0" err="1"/>
              <a:t>password</a:t>
            </a:r>
            <a:r>
              <a:rPr lang="pt-BR" sz="2000" dirty="0"/>
              <a:t>  - $az ad </a:t>
            </a:r>
            <a:r>
              <a:rPr lang="pt-BR" sz="2000" dirty="0" err="1"/>
              <a:t>sp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-for-</a:t>
            </a:r>
            <a:r>
              <a:rPr lang="pt-BR" sz="2000" dirty="0" err="1"/>
              <a:t>rbac</a:t>
            </a:r>
            <a:endParaRPr lang="pt-BR" sz="2000" dirty="0"/>
          </a:p>
          <a:p>
            <a:r>
              <a:rPr lang="pt-BR" sz="2000" dirty="0" err="1"/>
              <a:t>tenant_id</a:t>
            </a:r>
            <a:r>
              <a:rPr lang="pt-BR" sz="2000" dirty="0"/>
              <a:t>       = "143db566-ffb9-XXXXXXXX-bed45269f18c" ## </a:t>
            </a:r>
            <a:r>
              <a:rPr lang="pt-BR" sz="2000" dirty="0" err="1"/>
              <a:t>tenant</a:t>
            </a:r>
            <a:r>
              <a:rPr lang="pt-BR" sz="2000" dirty="0"/>
              <a:t> - $az ad </a:t>
            </a:r>
            <a:r>
              <a:rPr lang="pt-BR" sz="2000" dirty="0" err="1"/>
              <a:t>sp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-for-</a:t>
            </a:r>
            <a:r>
              <a:rPr lang="pt-BR" sz="2000" dirty="0" err="1"/>
              <a:t>rbac</a:t>
            </a:r>
            <a:endParaRPr lang="pt-B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C0882-1A46-884E-AEC2-C21C9A98AE4B}"/>
              </a:ext>
            </a:extLst>
          </p:cNvPr>
          <p:cNvSpPr txBox="1"/>
          <p:nvPr/>
        </p:nvSpPr>
        <p:spPr>
          <a:xfrm>
            <a:off x="344385" y="1997839"/>
            <a:ext cx="38251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err="1"/>
              <a:t>terraform.tfvars</a:t>
            </a:r>
            <a:endParaRPr lang="pt-BR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A364-0A16-AB44-B505-1144CF2F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873" y="4676091"/>
            <a:ext cx="9576552" cy="13234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08C6ED-8FCE-A74A-AD61-05D246FE2E7B}"/>
              </a:ext>
            </a:extLst>
          </p:cNvPr>
          <p:cNvSpPr/>
          <p:nvPr/>
        </p:nvSpPr>
        <p:spPr>
          <a:xfrm>
            <a:off x="3775587" y="5309419"/>
            <a:ext cx="1814052" cy="575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4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BA7B40-E0A8-C240-BF84-2A98402E57D1}"/>
              </a:ext>
            </a:extLst>
          </p:cNvPr>
          <p:cNvSpPr/>
          <p:nvPr/>
        </p:nvSpPr>
        <p:spPr>
          <a:xfrm>
            <a:off x="1780392" y="1287442"/>
            <a:ext cx="10920999" cy="648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Resource Group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Virtual Network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Subnet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Public IP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Security Group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Network Interface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Storage Account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800" dirty="0"/>
              <a:t>Virtual Machine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22AC63-2D7B-0846-B95F-CD12CC5DB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186" y="1866377"/>
            <a:ext cx="4623495" cy="3467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55AC87-4A66-D348-8B32-B4B50E01D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626" y="601492"/>
            <a:ext cx="3824614" cy="11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85F24F-2604-5448-8328-7399A6A1E985}"/>
              </a:ext>
            </a:extLst>
          </p:cNvPr>
          <p:cNvSpPr/>
          <p:nvPr/>
        </p:nvSpPr>
        <p:spPr>
          <a:xfrm>
            <a:off x="2884005" y="3579306"/>
            <a:ext cx="60667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hlinkClick r:id="rId3"/>
              </a:rPr>
              <a:t>https://portal.azure.com/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C0694-42F6-2543-9469-845CD2FB0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65" y="1654245"/>
            <a:ext cx="6042188" cy="2083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85E67-F338-9E45-BC87-29C480C25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452" y="4959737"/>
            <a:ext cx="3824614" cy="11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0F5C88-1164-6D4E-AAFF-F8DEA019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9600" dirty="0"/>
              <a:t>Agora é com você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4BED32-D052-B948-B2CC-48F916181FF9}"/>
              </a:ext>
            </a:extLst>
          </p:cNvPr>
          <p:cNvSpPr/>
          <p:nvPr/>
        </p:nvSpPr>
        <p:spPr>
          <a:xfrm>
            <a:off x="330809" y="2220746"/>
            <a:ext cx="928914" cy="928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dirty="0"/>
              <a:t>#9</a:t>
            </a:r>
          </a:p>
        </p:txBody>
      </p:sp>
    </p:spTree>
    <p:extLst>
      <p:ext uri="{BB962C8B-B14F-4D97-AF65-F5344CB8AC3E}">
        <p14:creationId xmlns:p14="http://schemas.microsoft.com/office/powerpoint/2010/main" val="183462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84CD13-5F72-9D46-88CA-BBA12B8B47B8}"/>
              </a:ext>
            </a:extLst>
          </p:cNvPr>
          <p:cNvSpPr/>
          <p:nvPr/>
        </p:nvSpPr>
        <p:spPr>
          <a:xfrm>
            <a:off x="1290453" y="2029185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" sz="4400" dirty="0" err="1">
                <a:solidFill>
                  <a:schemeClr val="accent1"/>
                </a:solidFill>
              </a:rPr>
              <a:t>From</a:t>
            </a:r>
            <a:r>
              <a:rPr lang="pt" sz="4400" dirty="0">
                <a:solidFill>
                  <a:schemeClr val="accent1"/>
                </a:solidFill>
              </a:rPr>
              <a:t> Zero </a:t>
            </a:r>
            <a:r>
              <a:rPr lang="pt" sz="4400" dirty="0" err="1">
                <a:solidFill>
                  <a:schemeClr val="accent1"/>
                </a:solidFill>
              </a:rPr>
              <a:t>to</a:t>
            </a:r>
            <a:r>
              <a:rPr lang="pt" sz="4400" dirty="0">
                <a:solidFill>
                  <a:schemeClr val="accent1"/>
                </a:solidFill>
              </a:rPr>
              <a:t> </a:t>
            </a:r>
            <a:r>
              <a:rPr lang="pt" sz="4400" dirty="0" err="1">
                <a:solidFill>
                  <a:schemeClr val="accent1"/>
                </a:solidFill>
              </a:rPr>
              <a:t>Useful</a:t>
            </a:r>
            <a:r>
              <a:rPr lang="pt" sz="4400" dirty="0">
                <a:solidFill>
                  <a:schemeClr val="accent1"/>
                </a:solidFill>
              </a:rPr>
              <a:t>:</a:t>
            </a:r>
            <a:r>
              <a:rPr lang="pt" sz="4400" dirty="0"/>
              <a:t> </a:t>
            </a:r>
            <a:r>
              <a:rPr lang="pt" sz="4400" b="1" i="1" dirty="0" err="1"/>
              <a:t>Terraform</a:t>
            </a:r>
            <a:r>
              <a:rPr lang="pt" sz="4400" b="1" i="1" dirty="0"/>
              <a:t> para </a:t>
            </a:r>
            <a:r>
              <a:rPr lang="pt" sz="4400" b="1" i="1" dirty="0" err="1"/>
              <a:t>Sysadmins</a:t>
            </a:r>
            <a:r>
              <a:rPr lang="pt" sz="4400" dirty="0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C84A1-DFDD-2F4E-9CDB-781C7BF42105}"/>
              </a:ext>
            </a:extLst>
          </p:cNvPr>
          <p:cNvSpPr/>
          <p:nvPr/>
        </p:nvSpPr>
        <p:spPr>
          <a:xfrm>
            <a:off x="1290453" y="434086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" sz="2800" i="1" dirty="0">
                <a:solidFill>
                  <a:schemeClr val="accent1"/>
                </a:solidFill>
              </a:rPr>
              <a:t>Como começar a usar o </a:t>
            </a:r>
            <a:r>
              <a:rPr lang="pt" sz="2800" i="1" dirty="0" err="1">
                <a:solidFill>
                  <a:schemeClr val="accent1"/>
                </a:solidFill>
              </a:rPr>
              <a:t>Terraform</a:t>
            </a:r>
            <a:r>
              <a:rPr lang="pt" sz="2800" i="1" dirty="0">
                <a:solidFill>
                  <a:schemeClr val="accent1"/>
                </a:solidFill>
              </a:rPr>
              <a:t> agora para automatizar seu dia a dia</a:t>
            </a:r>
            <a:endParaRPr lang="pt-BR" sz="2800" i="1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6552E6-C7EE-8246-A709-F217B82F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56" y="1318756"/>
            <a:ext cx="4220488" cy="42204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47C2C7B-EDB9-3840-8BC8-D421B6DC33A9}"/>
              </a:ext>
            </a:extLst>
          </p:cNvPr>
          <p:cNvGrpSpPr/>
          <p:nvPr/>
        </p:nvGrpSpPr>
        <p:grpSpPr>
          <a:xfrm>
            <a:off x="1631864" y="5843416"/>
            <a:ext cx="6668989" cy="914400"/>
            <a:chOff x="1631864" y="5843416"/>
            <a:chExt cx="6668989" cy="9144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49BB71-AD86-2348-BC96-2ADEC73B309D}"/>
                </a:ext>
              </a:extLst>
            </p:cNvPr>
            <p:cNvSpPr/>
            <p:nvPr/>
          </p:nvSpPr>
          <p:spPr>
            <a:xfrm>
              <a:off x="1631864" y="5864952"/>
              <a:ext cx="575458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4400" dirty="0" err="1">
                  <a:solidFill>
                    <a:srgbClr val="C00000"/>
                  </a:solidFill>
                </a:rPr>
                <a:t>bit.ly</a:t>
              </a:r>
              <a:r>
                <a:rPr lang="pt-BR" sz="4400" dirty="0">
                  <a:solidFill>
                    <a:srgbClr val="C00000"/>
                  </a:solidFill>
                </a:rPr>
                <a:t>/</a:t>
              </a:r>
              <a:r>
                <a:rPr lang="pt-BR" sz="4400" dirty="0" err="1">
                  <a:solidFill>
                    <a:srgbClr val="C00000"/>
                  </a:solidFill>
                </a:rPr>
                <a:t>mvpconfterraform</a:t>
              </a:r>
              <a:endParaRPr lang="pt-BR" sz="4400" dirty="0">
                <a:solidFill>
                  <a:srgbClr val="C00000"/>
                </a:solidFill>
              </a:endParaRPr>
            </a:p>
          </p:txBody>
        </p:sp>
        <p:pic>
          <p:nvPicPr>
            <p:cNvPr id="9" name="Graphic 8" descr="Download from cloud">
              <a:extLst>
                <a:ext uri="{FF2B5EF4-FFF2-40B4-BE49-F238E27FC236}">
                  <a16:creationId xmlns:a16="http://schemas.microsoft.com/office/drawing/2014/main" id="{516AD823-32CA-4D41-84BB-BCD6F608D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6453" y="5843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57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6D59FE-2CD5-5B4C-BC44-8FC55A93F8FE}"/>
              </a:ext>
            </a:extLst>
          </p:cNvPr>
          <p:cNvSpPr/>
          <p:nvPr/>
        </p:nvSpPr>
        <p:spPr>
          <a:xfrm>
            <a:off x="1133061" y="1536824"/>
            <a:ext cx="11058939" cy="6046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/>
              <a:t>Crie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conta</a:t>
            </a:r>
            <a:r>
              <a:rPr lang="en-US" sz="2000" dirty="0"/>
              <a:t> free no Azure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/>
              <a:t>Instale</a:t>
            </a:r>
            <a:r>
              <a:rPr lang="en-US" sz="2000" dirty="0"/>
              <a:t> o terraform no </a:t>
            </a:r>
            <a:r>
              <a:rPr lang="en-US" sz="2000" dirty="0" err="1"/>
              <a:t>seu</a:t>
            </a:r>
            <a:r>
              <a:rPr lang="en-US" sz="2000" dirty="0"/>
              <a:t> </a:t>
            </a:r>
            <a:r>
              <a:rPr lang="en-US" sz="2000" dirty="0" err="1"/>
              <a:t>computador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hlinkClick r:id="rId3"/>
              </a:rPr>
              <a:t>https://learn.hashicorp.com/terraform/</a:t>
            </a:r>
            <a:r>
              <a:rPr lang="en-US" sz="2000" dirty="0"/>
              <a:t> - Get Started Terraform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Leia a </a:t>
            </a:r>
            <a:r>
              <a:rPr lang="en-US" sz="2000" dirty="0" err="1"/>
              <a:t>documentação</a:t>
            </a:r>
            <a:r>
              <a:rPr lang="en-US" sz="2000" dirty="0"/>
              <a:t> do Terraform - </a:t>
            </a:r>
            <a:r>
              <a:rPr lang="en-US" sz="2000" dirty="0">
                <a:hlinkClick r:id="rId4"/>
              </a:rPr>
              <a:t>https://www.terraform.io/docs/index.html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Leia a </a:t>
            </a:r>
            <a:r>
              <a:rPr lang="en-US" sz="2000" dirty="0" err="1"/>
              <a:t>documentação</a:t>
            </a:r>
            <a:r>
              <a:rPr lang="en-US" sz="2000" dirty="0"/>
              <a:t> da Microsoft </a:t>
            </a:r>
            <a:r>
              <a:rPr lang="en-US" sz="2000" dirty="0" err="1"/>
              <a:t>sobre</a:t>
            </a:r>
            <a:r>
              <a:rPr lang="en-US" sz="2000" dirty="0"/>
              <a:t> Terraform </a:t>
            </a:r>
            <a:r>
              <a:rPr lang="en-US" sz="2000" dirty="0">
                <a:hlinkClick r:id="rId5"/>
              </a:rPr>
              <a:t>https://docs.microsoft.com/pt-br/azure/virtual-machines/linux/terraform-install-configure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Leia a </a:t>
            </a:r>
            <a:r>
              <a:rPr lang="en-US" sz="2000" dirty="0" err="1"/>
              <a:t>documentação</a:t>
            </a:r>
            <a:r>
              <a:rPr lang="en-US" sz="2000" dirty="0"/>
              <a:t> do Azure CLI - </a:t>
            </a:r>
            <a:r>
              <a:rPr lang="en-US" sz="2000" dirty="0">
                <a:hlinkClick r:id="rId6"/>
              </a:rPr>
              <a:t>https://docs.microsoft.com/pt-br/cli/azure/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/>
              <a:t>Começe</a:t>
            </a:r>
            <a:r>
              <a:rPr lang="en-US" sz="2000" dirty="0"/>
              <a:t> </a:t>
            </a:r>
            <a:r>
              <a:rPr lang="en-US" sz="2000" dirty="0" err="1"/>
              <a:t>devagar</a:t>
            </a:r>
            <a:r>
              <a:rPr lang="en-US" sz="2000" dirty="0"/>
              <a:t>… baby steps e </a:t>
            </a:r>
            <a:r>
              <a:rPr lang="en-US" sz="2000" dirty="0" err="1"/>
              <a:t>vá</a:t>
            </a:r>
            <a:r>
              <a:rPr lang="en-US" sz="2000" dirty="0"/>
              <a:t> </a:t>
            </a:r>
            <a:r>
              <a:rPr lang="en-US" sz="2000" dirty="0" err="1"/>
              <a:t>evoluindo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Procure </a:t>
            </a:r>
            <a:r>
              <a:rPr lang="en-US" sz="2000" dirty="0" err="1"/>
              <a:t>exemplos</a:t>
            </a:r>
            <a:r>
              <a:rPr lang="en-US" sz="2000" dirty="0"/>
              <a:t> no </a:t>
            </a:r>
            <a:r>
              <a:rPr lang="en-US" sz="2000" dirty="0" err="1"/>
              <a:t>Github</a:t>
            </a:r>
            <a:r>
              <a:rPr lang="en-US" sz="2000" dirty="0"/>
              <a:t> (terraform azure)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/>
              <a:t>Começe</a:t>
            </a:r>
            <a:r>
              <a:rPr lang="en-US" sz="2000" dirty="0"/>
              <a:t> um </a:t>
            </a:r>
            <a:r>
              <a:rPr lang="en-US" sz="2000" dirty="0" err="1"/>
              <a:t>projeto</a:t>
            </a:r>
            <a:r>
              <a:rPr lang="en-US" sz="2000" dirty="0"/>
              <a:t> de </a:t>
            </a:r>
            <a:r>
              <a:rPr lang="en-US" sz="2000" dirty="0" err="1"/>
              <a:t>IaC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empresa</a:t>
            </a:r>
            <a:r>
              <a:rPr lang="en-US" sz="2000" dirty="0"/>
              <a:t> (</a:t>
            </a:r>
            <a:r>
              <a:rPr lang="en-US" sz="2000" dirty="0" err="1"/>
              <a:t>prática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A9E2D1-B490-CE43-8EB3-C0A95D795F86}"/>
              </a:ext>
            </a:extLst>
          </p:cNvPr>
          <p:cNvGrpSpPr/>
          <p:nvPr/>
        </p:nvGrpSpPr>
        <p:grpSpPr>
          <a:xfrm>
            <a:off x="2761505" y="5943600"/>
            <a:ext cx="6668989" cy="914400"/>
            <a:chOff x="1631864" y="5843416"/>
            <a:chExt cx="6668989" cy="914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BBD009-C805-104C-973F-180424B9CC3F}"/>
                </a:ext>
              </a:extLst>
            </p:cNvPr>
            <p:cNvSpPr/>
            <p:nvPr/>
          </p:nvSpPr>
          <p:spPr>
            <a:xfrm>
              <a:off x="1631864" y="5864952"/>
              <a:ext cx="575458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4400" dirty="0" err="1">
                  <a:solidFill>
                    <a:srgbClr val="C00000"/>
                  </a:solidFill>
                </a:rPr>
                <a:t>bit.ly</a:t>
              </a:r>
              <a:r>
                <a:rPr lang="pt-BR" sz="4400" dirty="0">
                  <a:solidFill>
                    <a:srgbClr val="C00000"/>
                  </a:solidFill>
                </a:rPr>
                <a:t>/</a:t>
              </a:r>
              <a:r>
                <a:rPr lang="pt-BR" sz="4400" dirty="0" err="1">
                  <a:solidFill>
                    <a:srgbClr val="C00000"/>
                  </a:solidFill>
                </a:rPr>
                <a:t>mvpconfterraform</a:t>
              </a:r>
              <a:endParaRPr lang="pt-BR" sz="4400" dirty="0">
                <a:solidFill>
                  <a:srgbClr val="C00000"/>
                </a:solidFill>
              </a:endParaRPr>
            </a:p>
          </p:txBody>
        </p:sp>
        <p:pic>
          <p:nvPicPr>
            <p:cNvPr id="6" name="Graphic 5" descr="Download from cloud">
              <a:extLst>
                <a:ext uri="{FF2B5EF4-FFF2-40B4-BE49-F238E27FC236}">
                  <a16:creationId xmlns:a16="http://schemas.microsoft.com/office/drawing/2014/main" id="{AF39015B-C17A-A344-888A-15F82FB11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86453" y="5843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9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A892D-F899-514C-8F87-7220546A8113}"/>
              </a:ext>
            </a:extLst>
          </p:cNvPr>
          <p:cNvSpPr txBox="1"/>
          <p:nvPr/>
        </p:nvSpPr>
        <p:spPr>
          <a:xfrm>
            <a:off x="1712844" y="1302026"/>
            <a:ext cx="53704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5"/>
                </a:solidFill>
              </a:rPr>
              <a:t>SE JOGA! </a:t>
            </a:r>
            <a:r>
              <a:rPr lang="en-US" sz="8000" dirty="0" err="1"/>
              <a:t>Você</a:t>
            </a:r>
            <a:r>
              <a:rPr lang="en-US" sz="8000" dirty="0"/>
              <a:t> </a:t>
            </a:r>
            <a:r>
              <a:rPr lang="en-US" sz="8000" dirty="0" err="1"/>
              <a:t>só</a:t>
            </a:r>
            <a:r>
              <a:rPr lang="en-US" sz="8000" dirty="0"/>
              <a:t> </a:t>
            </a:r>
            <a:r>
              <a:rPr lang="en-US" sz="8000" dirty="0" err="1"/>
              <a:t>fica</a:t>
            </a:r>
            <a:r>
              <a:rPr lang="en-US" sz="8000" dirty="0"/>
              <a:t> </a:t>
            </a:r>
            <a:r>
              <a:rPr lang="en-US" sz="8000" dirty="0" err="1"/>
              <a:t>melhor</a:t>
            </a:r>
            <a:r>
              <a:rPr lang="en-US" sz="8000" dirty="0"/>
              <a:t> </a:t>
            </a:r>
            <a:r>
              <a:rPr lang="en-US" sz="8000" dirty="0" err="1"/>
              <a:t>fazendo</a:t>
            </a:r>
            <a:r>
              <a:rPr lang="en-US" sz="80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EBEB1-44B3-A145-BE91-5596E81C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26" y="1723406"/>
            <a:ext cx="4816722" cy="34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F97DB4B-DF55-4603-B50E-F0C55FBF8A88}"/>
              </a:ext>
            </a:extLst>
          </p:cNvPr>
          <p:cNvSpPr/>
          <p:nvPr/>
        </p:nvSpPr>
        <p:spPr>
          <a:xfrm>
            <a:off x="3033725" y="5657049"/>
            <a:ext cx="5397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Iniciar o Sorteio</a:t>
            </a:r>
            <a:endParaRPr lang="pt-BR" sz="2800" noProof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F33B9-B5B7-484D-AF19-804A379D8400}"/>
              </a:ext>
            </a:extLst>
          </p:cNvPr>
          <p:cNvSpPr txBox="1">
            <a:spLocks/>
          </p:cNvSpPr>
          <p:nvPr/>
        </p:nvSpPr>
        <p:spPr>
          <a:xfrm>
            <a:off x="2072254" y="1696099"/>
            <a:ext cx="7320123" cy="3465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Somente participarão dos sorteios os participantes que estiverem inscritos nas palestras e responderem as pesquisas de satisfação.</a:t>
            </a:r>
          </a:p>
        </p:txBody>
      </p:sp>
    </p:spTree>
    <p:extLst>
      <p:ext uri="{BB962C8B-B14F-4D97-AF65-F5344CB8AC3E}">
        <p14:creationId xmlns:p14="http://schemas.microsoft.com/office/powerpoint/2010/main" val="42271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045BB6-DDBC-E44E-A909-2D092892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93" y="1579298"/>
            <a:ext cx="4633767" cy="988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E2A20E-C019-D54D-B394-6B324220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544" y="3012259"/>
            <a:ext cx="4185482" cy="1088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ADFDA-0148-8643-A4A0-26F3D374C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39" y="1988018"/>
            <a:ext cx="4301939" cy="2881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2BA7A-9066-244A-9F7E-97D220FE97F2}"/>
              </a:ext>
            </a:extLst>
          </p:cNvPr>
          <p:cNvSpPr txBox="1"/>
          <p:nvPr/>
        </p:nvSpPr>
        <p:spPr>
          <a:xfrm>
            <a:off x="5051786" y="2440009"/>
            <a:ext cx="4512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http://</a:t>
            </a:r>
            <a:r>
              <a:rPr lang="en-US" sz="3200" dirty="0" err="1">
                <a:solidFill>
                  <a:schemeClr val="accent5"/>
                </a:solidFill>
              </a:rPr>
              <a:t>homelaber.com.br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9E4AD-2FA0-0940-856B-3AE8F0E1ADC2}"/>
              </a:ext>
            </a:extLst>
          </p:cNvPr>
          <p:cNvSpPr txBox="1"/>
          <p:nvPr/>
        </p:nvSpPr>
        <p:spPr>
          <a:xfrm>
            <a:off x="4930793" y="4151541"/>
            <a:ext cx="55199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  <a:hlinkClick r:id="rId6"/>
              </a:rPr>
              <a:t>https://vbrownbagbrasil.com.br</a:t>
            </a:r>
            <a:endParaRPr lang="en-US" sz="3200" dirty="0">
              <a:solidFill>
                <a:schemeClr val="accent5"/>
              </a:solidFill>
            </a:endParaRPr>
          </a:p>
          <a:p>
            <a:r>
              <a:rPr lang="en-US" sz="3200" dirty="0">
                <a:solidFill>
                  <a:schemeClr val="accent5"/>
                </a:solidFill>
              </a:rPr>
              <a:t>Toda </a:t>
            </a:r>
            <a:r>
              <a:rPr lang="en-US" sz="3200" dirty="0" err="1">
                <a:solidFill>
                  <a:schemeClr val="accent5"/>
                </a:solidFill>
              </a:rPr>
              <a:t>segunda-feira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 err="1">
                <a:solidFill>
                  <a:schemeClr val="accent5"/>
                </a:solidFill>
              </a:rPr>
              <a:t>às</a:t>
            </a:r>
            <a:r>
              <a:rPr lang="en-US" sz="3200" dirty="0">
                <a:solidFill>
                  <a:schemeClr val="accent5"/>
                </a:solidFill>
              </a:rPr>
              <a:t> 21:00hs</a:t>
            </a:r>
          </a:p>
          <a:p>
            <a:r>
              <a:rPr lang="en-US" sz="3200" dirty="0" err="1">
                <a:solidFill>
                  <a:schemeClr val="accent5"/>
                </a:solidFill>
              </a:rPr>
              <a:t>youtube.com</a:t>
            </a:r>
            <a:r>
              <a:rPr lang="en-US" sz="3200" dirty="0">
                <a:solidFill>
                  <a:schemeClr val="accent5"/>
                </a:solidFill>
              </a:rPr>
              <a:t>/</a:t>
            </a:r>
            <a:r>
              <a:rPr lang="en-US" sz="3200" dirty="0" err="1">
                <a:solidFill>
                  <a:schemeClr val="accent5"/>
                </a:solidFill>
              </a:rPr>
              <a:t>vbrownbagbrasil</a:t>
            </a:r>
            <a:endParaRPr lang="en-US" sz="3200" dirty="0">
              <a:solidFill>
                <a:schemeClr val="accent5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DD0ED4-DBE7-6A4F-BA6F-C2E5607E6AAE}"/>
              </a:ext>
            </a:extLst>
          </p:cNvPr>
          <p:cNvGrpSpPr/>
          <p:nvPr/>
        </p:nvGrpSpPr>
        <p:grpSpPr>
          <a:xfrm>
            <a:off x="2761505" y="5933558"/>
            <a:ext cx="6668989" cy="914400"/>
            <a:chOff x="1631864" y="5843416"/>
            <a:chExt cx="6668989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7F8293-BC16-944C-A9BE-CC692FFDF09A}"/>
                </a:ext>
              </a:extLst>
            </p:cNvPr>
            <p:cNvSpPr/>
            <p:nvPr/>
          </p:nvSpPr>
          <p:spPr>
            <a:xfrm>
              <a:off x="1631864" y="5864952"/>
              <a:ext cx="575458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4400" dirty="0" err="1">
                  <a:solidFill>
                    <a:srgbClr val="C00000"/>
                  </a:solidFill>
                </a:rPr>
                <a:t>bit.ly</a:t>
              </a:r>
              <a:r>
                <a:rPr lang="pt-BR" sz="4400" dirty="0">
                  <a:solidFill>
                    <a:srgbClr val="C00000"/>
                  </a:solidFill>
                </a:rPr>
                <a:t>/</a:t>
              </a:r>
              <a:r>
                <a:rPr lang="pt-BR" sz="4400" dirty="0" err="1">
                  <a:solidFill>
                    <a:srgbClr val="C00000"/>
                  </a:solidFill>
                </a:rPr>
                <a:t>mvpconfterraform</a:t>
              </a:r>
              <a:endParaRPr lang="pt-BR" sz="4400" dirty="0">
                <a:solidFill>
                  <a:srgbClr val="C00000"/>
                </a:solidFill>
              </a:endParaRPr>
            </a:p>
          </p:txBody>
        </p:sp>
        <p:pic>
          <p:nvPicPr>
            <p:cNvPr id="9" name="Graphic 8" descr="Download from cloud">
              <a:extLst>
                <a:ext uri="{FF2B5EF4-FFF2-40B4-BE49-F238E27FC236}">
                  <a16:creationId xmlns:a16="http://schemas.microsoft.com/office/drawing/2014/main" id="{71A79EAD-5707-BE49-A2F2-7A1B7AA7E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86453" y="5843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8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215267D-F1B1-184B-9365-35474CA0B9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" b="2604"/>
          <a:stretch>
            <a:fillRect/>
          </a:stretch>
        </p:blipFill>
        <p:spPr/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0B238E7-BD03-45AE-AEF5-EEB9965650EA}"/>
              </a:ext>
            </a:extLst>
          </p:cNvPr>
          <p:cNvSpPr txBox="1">
            <a:spLocks/>
          </p:cNvSpPr>
          <p:nvPr/>
        </p:nvSpPr>
        <p:spPr>
          <a:xfrm>
            <a:off x="6280283" y="728954"/>
            <a:ext cx="5911715" cy="1445289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YouTube.com</a:t>
            </a:r>
            <a:r>
              <a:rPr lang="pt-B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vbrownbagbrasil</a:t>
            </a:r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LinkedIn.com/in</a:t>
            </a:r>
            <a:r>
              <a:rPr lang="pt-B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valdecircarvalho</a:t>
            </a:r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Twitter.com</a:t>
            </a:r>
            <a:r>
              <a:rPr lang="pt-B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homelaber</a:t>
            </a:r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324209-C66B-A449-B6D2-ADCE692C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229" y="2293281"/>
            <a:ext cx="4633767" cy="988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858D1C-F6A0-454F-B28C-539980A8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229" y="3370309"/>
            <a:ext cx="4185482" cy="1088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7D5165C-E831-344D-9ABD-AAF06843E4D7}"/>
              </a:ext>
            </a:extLst>
          </p:cNvPr>
          <p:cNvGrpSpPr/>
          <p:nvPr/>
        </p:nvGrpSpPr>
        <p:grpSpPr>
          <a:xfrm>
            <a:off x="2925281" y="5813920"/>
            <a:ext cx="6668989" cy="914400"/>
            <a:chOff x="1631864" y="5843416"/>
            <a:chExt cx="6668989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564E5B-B0BB-DD48-85C3-D5D2FF4EA40A}"/>
                </a:ext>
              </a:extLst>
            </p:cNvPr>
            <p:cNvSpPr/>
            <p:nvPr/>
          </p:nvSpPr>
          <p:spPr>
            <a:xfrm>
              <a:off x="1631864" y="5864952"/>
              <a:ext cx="575458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4400" dirty="0" err="1">
                  <a:solidFill>
                    <a:srgbClr val="C00000"/>
                  </a:solidFill>
                </a:rPr>
                <a:t>bit.ly</a:t>
              </a:r>
              <a:r>
                <a:rPr lang="pt-BR" sz="4400" dirty="0">
                  <a:solidFill>
                    <a:srgbClr val="C00000"/>
                  </a:solidFill>
                </a:rPr>
                <a:t>/</a:t>
              </a:r>
              <a:r>
                <a:rPr lang="pt-BR" sz="4400" dirty="0" err="1">
                  <a:solidFill>
                    <a:srgbClr val="C00000"/>
                  </a:solidFill>
                </a:rPr>
                <a:t>mvpconfterraform</a:t>
              </a:r>
              <a:endParaRPr lang="pt-BR" sz="4400" dirty="0">
                <a:solidFill>
                  <a:srgbClr val="C00000"/>
                </a:solidFill>
              </a:endParaRPr>
            </a:p>
          </p:txBody>
        </p:sp>
        <p:pic>
          <p:nvPicPr>
            <p:cNvPr id="8" name="Graphic 7" descr="Download from cloud">
              <a:extLst>
                <a:ext uri="{FF2B5EF4-FFF2-40B4-BE49-F238E27FC236}">
                  <a16:creationId xmlns:a16="http://schemas.microsoft.com/office/drawing/2014/main" id="{A33A22BF-7263-4F47-8C8F-C4A51E04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86453" y="58434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66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E47C5-2AF6-4ADF-9A8A-1D302FB6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264" y="1735761"/>
            <a:ext cx="8574818" cy="4206501"/>
          </a:xfrm>
        </p:spPr>
        <p:txBody>
          <a:bodyPr/>
          <a:lstStyle/>
          <a:p>
            <a:r>
              <a:rPr lang="pt-BR" sz="4800" dirty="0" err="1"/>
              <a:t>Disclaimer</a:t>
            </a:r>
            <a:r>
              <a:rPr lang="pt-BR" sz="4800" dirty="0"/>
              <a:t>: </a:t>
            </a:r>
            <a:br>
              <a:rPr lang="pt-BR" dirty="0"/>
            </a:br>
            <a:r>
              <a:rPr lang="pt-BR" sz="4800" i="1" dirty="0">
                <a:solidFill>
                  <a:schemeClr val="accent5"/>
                </a:solidFill>
              </a:rPr>
              <a:t>As opiniões e informações contidas nessa apresentação são pessoais e não representam o meu empregador.</a:t>
            </a:r>
            <a:br>
              <a:rPr lang="pt-BR" sz="4800" i="1" dirty="0">
                <a:solidFill>
                  <a:schemeClr val="accent5"/>
                </a:solidFill>
              </a:rPr>
            </a:br>
            <a:endParaRPr lang="pt-B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61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FDDA506-492D-42D7-9507-BA567E92C534}"/>
              </a:ext>
            </a:extLst>
          </p:cNvPr>
          <p:cNvSpPr txBox="1">
            <a:spLocks/>
          </p:cNvSpPr>
          <p:nvPr/>
        </p:nvSpPr>
        <p:spPr>
          <a:xfrm>
            <a:off x="1599063" y="1762837"/>
            <a:ext cx="8532227" cy="4142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u="none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Toda a renda obtida com a venda dos ingressos para o MVPConf LATAM 2019 serão doados para cinco Entidades beneficentes.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Uma em cada região do Brasil!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Consulte no site as Entidades </a:t>
            </a:r>
            <a:r>
              <a:rPr lang="pt-BR"/>
              <a:t>beneficiadas!</a:t>
            </a:r>
          </a:p>
          <a:p>
            <a:endParaRPr lang="pt-BR" dirty="0"/>
          </a:p>
          <a:p>
            <a:r>
              <a:rPr lang="pt-BR" b="1" dirty="0"/>
              <a:t>MVPConf.com.br</a:t>
            </a:r>
          </a:p>
        </p:txBody>
      </p:sp>
    </p:spTree>
    <p:extLst>
      <p:ext uri="{BB962C8B-B14F-4D97-AF65-F5344CB8AC3E}">
        <p14:creationId xmlns:p14="http://schemas.microsoft.com/office/powerpoint/2010/main" val="5244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67">
            <a:extLst>
              <a:ext uri="{FF2B5EF4-FFF2-40B4-BE49-F238E27FC236}">
                <a16:creationId xmlns:a16="http://schemas.microsoft.com/office/drawing/2014/main" id="{7CE0BECD-CFA7-CE4D-865D-21EB15F87D66}"/>
              </a:ext>
            </a:extLst>
          </p:cNvPr>
          <p:cNvSpPr/>
          <p:nvPr/>
        </p:nvSpPr>
        <p:spPr>
          <a:xfrm>
            <a:off x="4585124" y="1784085"/>
            <a:ext cx="717096" cy="717097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01</a:t>
            </a:r>
            <a:endParaRPr sz="3200" b="1">
              <a:latin typeface="+mj-lt"/>
            </a:endParaRPr>
          </a:p>
        </p:txBody>
      </p:sp>
      <p:sp>
        <p:nvSpPr>
          <p:cNvPr id="4" name="Shape 270">
            <a:extLst>
              <a:ext uri="{FF2B5EF4-FFF2-40B4-BE49-F238E27FC236}">
                <a16:creationId xmlns:a16="http://schemas.microsoft.com/office/drawing/2014/main" id="{98202311-541A-D84F-8136-476615331907}"/>
              </a:ext>
            </a:extLst>
          </p:cNvPr>
          <p:cNvSpPr/>
          <p:nvPr/>
        </p:nvSpPr>
        <p:spPr>
          <a:xfrm>
            <a:off x="6806010" y="2123056"/>
            <a:ext cx="717097" cy="717097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02</a:t>
            </a:r>
            <a:endParaRPr sz="3200" b="1">
              <a:latin typeface="+mj-lt"/>
            </a:endParaRPr>
          </a:p>
        </p:txBody>
      </p:sp>
      <p:sp>
        <p:nvSpPr>
          <p:cNvPr id="5" name="Shape 273">
            <a:extLst>
              <a:ext uri="{FF2B5EF4-FFF2-40B4-BE49-F238E27FC236}">
                <a16:creationId xmlns:a16="http://schemas.microsoft.com/office/drawing/2014/main" id="{894FEDC9-066C-8741-9479-B85018B94D40}"/>
              </a:ext>
            </a:extLst>
          </p:cNvPr>
          <p:cNvSpPr/>
          <p:nvPr/>
        </p:nvSpPr>
        <p:spPr>
          <a:xfrm>
            <a:off x="4585124" y="3026496"/>
            <a:ext cx="717096" cy="717097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03</a:t>
            </a:r>
            <a:endParaRPr sz="3200" b="1">
              <a:latin typeface="+mj-lt"/>
            </a:endParaRPr>
          </a:p>
        </p:txBody>
      </p:sp>
      <p:sp>
        <p:nvSpPr>
          <p:cNvPr id="6" name="Shape 276">
            <a:extLst>
              <a:ext uri="{FF2B5EF4-FFF2-40B4-BE49-F238E27FC236}">
                <a16:creationId xmlns:a16="http://schemas.microsoft.com/office/drawing/2014/main" id="{F51E9AF0-C0AC-C340-BB24-76FA1B8B2C79}"/>
              </a:ext>
            </a:extLst>
          </p:cNvPr>
          <p:cNvSpPr/>
          <p:nvPr/>
        </p:nvSpPr>
        <p:spPr>
          <a:xfrm>
            <a:off x="4585124" y="4237393"/>
            <a:ext cx="717096" cy="71709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 dirty="0">
                <a:latin typeface="+mj-lt"/>
              </a:rPr>
              <a:t>05</a:t>
            </a:r>
            <a:endParaRPr sz="3200" b="1" dirty="0">
              <a:latin typeface="+mj-lt"/>
            </a:endParaRPr>
          </a:p>
        </p:txBody>
      </p:sp>
      <p:sp>
        <p:nvSpPr>
          <p:cNvPr id="7" name="Shape 279">
            <a:extLst>
              <a:ext uri="{FF2B5EF4-FFF2-40B4-BE49-F238E27FC236}">
                <a16:creationId xmlns:a16="http://schemas.microsoft.com/office/drawing/2014/main" id="{45C1B2CB-1456-0C47-89FB-07A584E42770}"/>
              </a:ext>
            </a:extLst>
          </p:cNvPr>
          <p:cNvSpPr/>
          <p:nvPr/>
        </p:nvSpPr>
        <p:spPr>
          <a:xfrm>
            <a:off x="6806010" y="3365467"/>
            <a:ext cx="717097" cy="71709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04</a:t>
            </a:r>
            <a:endParaRPr sz="3200" b="1">
              <a:latin typeface="+mj-lt"/>
            </a:endParaRPr>
          </a:p>
        </p:txBody>
      </p:sp>
      <p:sp>
        <p:nvSpPr>
          <p:cNvPr id="8" name="Shape 282">
            <a:extLst>
              <a:ext uri="{FF2B5EF4-FFF2-40B4-BE49-F238E27FC236}">
                <a16:creationId xmlns:a16="http://schemas.microsoft.com/office/drawing/2014/main" id="{1FBC4DC8-693F-9640-8490-972C492B1D81}"/>
              </a:ext>
            </a:extLst>
          </p:cNvPr>
          <p:cNvSpPr/>
          <p:nvPr/>
        </p:nvSpPr>
        <p:spPr>
          <a:xfrm>
            <a:off x="6806010" y="4576364"/>
            <a:ext cx="717097" cy="71709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06</a:t>
            </a:r>
            <a:endParaRPr sz="3200" b="1">
              <a:latin typeface="+mj-lt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DD5C09-9A75-4747-84B6-EADEC67BA7EE}"/>
              </a:ext>
            </a:extLst>
          </p:cNvPr>
          <p:cNvGrpSpPr/>
          <p:nvPr/>
        </p:nvGrpSpPr>
        <p:grpSpPr>
          <a:xfrm>
            <a:off x="626822" y="1723239"/>
            <a:ext cx="3667413" cy="2853173"/>
            <a:chOff x="-272127" y="2315536"/>
            <a:chExt cx="3667413" cy="28531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B3CC88-F271-3A4E-B340-AC8BE7361260}"/>
                </a:ext>
              </a:extLst>
            </p:cNvPr>
            <p:cNvSpPr txBox="1"/>
            <p:nvPr/>
          </p:nvSpPr>
          <p:spPr>
            <a:xfrm>
              <a:off x="467820" y="2315536"/>
              <a:ext cx="292746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2000" dirty="0" err="1"/>
                <a:t>Infraestrutura</a:t>
              </a:r>
              <a:r>
                <a:rPr lang="en-US" sz="2000" dirty="0"/>
                <a:t> </a:t>
              </a:r>
              <a:r>
                <a:rPr lang="en-US" sz="2000" dirty="0" err="1"/>
                <a:t>como</a:t>
              </a:r>
              <a:r>
                <a:rPr lang="en-US" sz="2000" dirty="0"/>
                <a:t> Código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AA42BE-5E09-5340-B8D3-D6FAFF9E3B7B}"/>
                </a:ext>
              </a:extLst>
            </p:cNvPr>
            <p:cNvSpPr txBox="1"/>
            <p:nvPr/>
          </p:nvSpPr>
          <p:spPr>
            <a:xfrm>
              <a:off x="-272127" y="3542069"/>
              <a:ext cx="366741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2000" dirty="0" err="1"/>
                <a:t>Instalando</a:t>
              </a:r>
              <a:r>
                <a:rPr lang="en-US" sz="2000" dirty="0"/>
                <a:t> o Terraform &amp; Azure CLI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018DE5-871C-F745-B2A8-FE11C9B871B4}"/>
                </a:ext>
              </a:extLst>
            </p:cNvPr>
            <p:cNvSpPr txBox="1"/>
            <p:nvPr/>
          </p:nvSpPr>
          <p:spPr>
            <a:xfrm>
              <a:off x="675376" y="4768601"/>
              <a:ext cx="2719910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2000" dirty="0" err="1"/>
                <a:t>Arquivos</a:t>
              </a:r>
              <a:r>
                <a:rPr lang="en-US" sz="2000" dirty="0"/>
                <a:t> de </a:t>
              </a:r>
              <a:r>
                <a:rPr lang="en-US" sz="2000" dirty="0" err="1"/>
                <a:t>Configuração</a:t>
              </a:r>
              <a:endParaRPr lang="en-US" sz="20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0CDE4E6-1B3C-A84A-8C7B-405E8FDE2193}"/>
              </a:ext>
            </a:extLst>
          </p:cNvPr>
          <p:cNvGrpSpPr/>
          <p:nvPr/>
        </p:nvGrpSpPr>
        <p:grpSpPr>
          <a:xfrm>
            <a:off x="7818251" y="2092988"/>
            <a:ext cx="3594893" cy="2822395"/>
            <a:chOff x="1022849" y="2346314"/>
            <a:chExt cx="3594893" cy="282239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624B30-8E34-8348-AB17-8C98DB8A171E}"/>
                </a:ext>
              </a:extLst>
            </p:cNvPr>
            <p:cNvSpPr txBox="1"/>
            <p:nvPr/>
          </p:nvSpPr>
          <p:spPr>
            <a:xfrm>
              <a:off x="1022849" y="2346314"/>
              <a:ext cx="195816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en-US" dirty="0"/>
                <a:t>O que </a:t>
              </a:r>
              <a:r>
                <a:rPr lang="en-US" dirty="0" err="1"/>
                <a:t>é</a:t>
              </a:r>
              <a:r>
                <a:rPr lang="en-US" dirty="0"/>
                <a:t> o Terraform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036A9D-3C60-F647-81D2-A356980CE6C8}"/>
                </a:ext>
              </a:extLst>
            </p:cNvPr>
            <p:cNvSpPr txBox="1"/>
            <p:nvPr/>
          </p:nvSpPr>
          <p:spPr>
            <a:xfrm>
              <a:off x="1022849" y="3542069"/>
              <a:ext cx="359489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en-US" sz="2000" dirty="0" err="1"/>
                <a:t>Principais</a:t>
              </a:r>
              <a:r>
                <a:rPr lang="en-US" sz="2000" dirty="0"/>
                <a:t> </a:t>
              </a:r>
              <a:r>
                <a:rPr lang="en-US" sz="2000" dirty="0" err="1"/>
                <a:t>comandos</a:t>
              </a:r>
              <a:r>
                <a:rPr lang="en-US" sz="2000" dirty="0"/>
                <a:t> do Terraform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1C8B18A-1443-3F4E-9ECD-A3BB7B27908E}"/>
                </a:ext>
              </a:extLst>
            </p:cNvPr>
            <p:cNvSpPr txBox="1"/>
            <p:nvPr/>
          </p:nvSpPr>
          <p:spPr>
            <a:xfrm>
              <a:off x="1022849" y="4768601"/>
              <a:ext cx="757578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en-US" sz="2000" dirty="0"/>
                <a:t>DEMO</a:t>
              </a:r>
            </a:p>
          </p:txBody>
        </p:sp>
      </p:grpSp>
      <p:sp>
        <p:nvSpPr>
          <p:cNvPr id="28" name="Shape 276">
            <a:extLst>
              <a:ext uri="{FF2B5EF4-FFF2-40B4-BE49-F238E27FC236}">
                <a16:creationId xmlns:a16="http://schemas.microsoft.com/office/drawing/2014/main" id="{8BAEF7D4-0B48-DA4E-B423-8C30E99A2BFF}"/>
              </a:ext>
            </a:extLst>
          </p:cNvPr>
          <p:cNvSpPr/>
          <p:nvPr/>
        </p:nvSpPr>
        <p:spPr>
          <a:xfrm>
            <a:off x="4585124" y="5432664"/>
            <a:ext cx="717096" cy="717097"/>
          </a:xfrm>
          <a:prstGeom prst="rect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 dirty="0">
                <a:latin typeface="+mj-lt"/>
              </a:rPr>
              <a:t>07</a:t>
            </a:r>
            <a:endParaRPr sz="3200" b="1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780CA3-2F6B-5242-B7D1-A100428A9952}"/>
              </a:ext>
            </a:extLst>
          </p:cNvPr>
          <p:cNvSpPr txBox="1"/>
          <p:nvPr/>
        </p:nvSpPr>
        <p:spPr>
          <a:xfrm>
            <a:off x="2459119" y="5371575"/>
            <a:ext cx="183511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9" tIns="45719" rIns="45719" bIns="4571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r>
              <a:rPr lang="en-US" sz="2000" dirty="0" err="1"/>
              <a:t>Próximos</a:t>
            </a:r>
            <a:r>
              <a:rPr lang="en-US" sz="2000" dirty="0"/>
              <a:t> </a:t>
            </a:r>
            <a:r>
              <a:rPr lang="en-US" sz="2000" dirty="0" err="1"/>
              <a:t>passos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82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19ADEA81D68CE4CB334ABBCE2D12AC9" ma:contentTypeVersion="4" ma:contentTypeDescription="Crie um novo documento." ma:contentTypeScope="" ma:versionID="ddb2ae71ca51fa0c545afdf1bf7344fd">
  <xsd:schema xmlns:xsd="http://www.w3.org/2001/XMLSchema" xmlns:xs="http://www.w3.org/2001/XMLSchema" xmlns:p="http://schemas.microsoft.com/office/2006/metadata/properties" xmlns:ns2="ecd41764-4046-4209-a1b7-6e47dbe17f9c" xmlns:ns3="85581387-238c-4ba3-b655-a1c83b2aabcb" targetNamespace="http://schemas.microsoft.com/office/2006/metadata/properties" ma:root="true" ma:fieldsID="b14d1b7c3c14775243985ff3e1dc7118" ns2:_="" ns3:_="">
    <xsd:import namespace="ecd41764-4046-4209-a1b7-6e47dbe17f9c"/>
    <xsd:import namespace="85581387-238c-4ba3-b655-a1c83b2aabc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41764-4046-4209-a1b7-6e47dbe17f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81387-238c-4ba3-b655-a1c83b2aab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37BD3A-7006-4447-8349-1EAE1B263C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d41764-4046-4209-a1b7-6e47dbe17f9c"/>
    <ds:schemaRef ds:uri="85581387-238c-4ba3-b655-a1c83b2aa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2B6D75-7BB7-43F2-A5EA-4529025D3D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1EF60A-1499-445D-94B8-037159DA0F8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2409</Words>
  <Application>Microsoft Macintosh PowerPoint</Application>
  <PresentationFormat>Widescreen</PresentationFormat>
  <Paragraphs>394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Montserrat</vt:lpstr>
      <vt:lpstr>Segoe UI</vt:lpstr>
      <vt:lpstr>Segoe UI Light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Disclaimer:  As opiniões e informações contidas nessa apresentação são pessoais e não representam o meu empregador.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Infraestrutura como Código (IaC)</vt:lpstr>
      <vt:lpstr>PowerPoint Presentation</vt:lpstr>
      <vt:lpstr>PowerPoint Presentation</vt:lpstr>
      <vt:lpstr>PowerPoint Presentation</vt:lpstr>
      <vt:lpstr>O que é o Terraform?</vt:lpstr>
      <vt:lpstr>PowerPoint Presentation</vt:lpstr>
      <vt:lpstr>PowerPoint Presentation</vt:lpstr>
      <vt:lpstr>PowerPoint Presentation</vt:lpstr>
      <vt:lpstr>PowerPoint Presentation</vt:lpstr>
      <vt:lpstr>Instalando o Terraform</vt:lpstr>
      <vt:lpstr>PowerPoint Presentation</vt:lpstr>
      <vt:lpstr>PowerPoint Presentation</vt:lpstr>
      <vt:lpstr>PowerPoint Presentation</vt:lpstr>
      <vt:lpstr>PowerPoint Presentation</vt:lpstr>
      <vt:lpstr>Instalando o Azure CLI</vt:lpstr>
      <vt:lpstr>PowerPoint Presentation</vt:lpstr>
      <vt:lpstr>Principais Comandos</vt:lpstr>
      <vt:lpstr>init plan apply destroy show </vt:lpstr>
      <vt:lpstr>Arquivos de Configuração</vt:lpstr>
      <vt:lpstr>PowerPoint Presentation</vt:lpstr>
      <vt:lpstr>Terraform Workflow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Agora é com você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Valdecir Carvalho</dc:creator>
  <cp:lastModifiedBy>Valdecir Carvalho</cp:lastModifiedBy>
  <cp:revision>31</cp:revision>
  <dcterms:created xsi:type="dcterms:W3CDTF">2019-04-09T14:51:02Z</dcterms:created>
  <dcterms:modified xsi:type="dcterms:W3CDTF">2019-04-13T19:56:27Z</dcterms:modified>
</cp:coreProperties>
</file>